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77" r:id="rId2"/>
    <p:sldId id="278" r:id="rId3"/>
    <p:sldId id="269" r:id="rId4"/>
    <p:sldId id="270" r:id="rId5"/>
    <p:sldId id="288" r:id="rId6"/>
    <p:sldId id="289" r:id="rId7"/>
    <p:sldId id="294" r:id="rId8"/>
    <p:sldId id="281" r:id="rId9"/>
    <p:sldId id="280" r:id="rId10"/>
    <p:sldId id="293" r:id="rId11"/>
    <p:sldId id="287" r:id="rId12"/>
    <p:sldId id="291" r:id="rId13"/>
    <p:sldId id="290" r:id="rId14"/>
    <p:sldId id="286" r:id="rId15"/>
    <p:sldId id="282" r:id="rId16"/>
    <p:sldId id="295" r:id="rId17"/>
    <p:sldId id="284" r:id="rId18"/>
    <p:sldId id="296" r:id="rId19"/>
    <p:sldId id="292" r:id="rId20"/>
    <p:sldId id="297" r:id="rId21"/>
    <p:sldId id="267" r:id="rId22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46"/>
    <p:restoredTop sz="85840"/>
  </p:normalViewPr>
  <p:slideViewPr>
    <p:cSldViewPr snapToGrid="0" snapToObjects="1">
      <p:cViewPr varScale="1">
        <p:scale>
          <a:sx n="186" d="100"/>
          <a:sy n="186" d="100"/>
        </p:scale>
        <p:origin x="19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058FD4-7FA7-412A-9E85-A542B9F56D43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64DB7BB-E905-44EF-834A-ABE57AF7F622}">
      <dgm:prSet/>
      <dgm:spPr/>
      <dgm:t>
        <a:bodyPr/>
        <a:lstStyle/>
        <a:p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Text &amp; Language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38197C95-00E4-482F-BD47-167FD56F316E}" type="parTrans" cxnId="{76D884A5-7F92-410A-A05D-2502CF090CD2}">
      <dgm:prSet/>
      <dgm:spPr/>
      <dgm:t>
        <a:bodyPr/>
        <a:lstStyle/>
        <a:p>
          <a:endParaRPr lang="en-US"/>
        </a:p>
      </dgm:t>
    </dgm:pt>
    <dgm:pt modelId="{39F4A892-3CBC-49AF-AE5F-5496E2FC3553}" type="sibTrans" cxnId="{76D884A5-7F92-410A-A05D-2502CF090CD2}">
      <dgm:prSet/>
      <dgm:spPr/>
      <dgm:t>
        <a:bodyPr/>
        <a:lstStyle/>
        <a:p>
          <a:endParaRPr lang="en-US"/>
        </a:p>
      </dgm:t>
    </dgm:pt>
    <dgm:pt modelId="{DDD107A2-DB63-4938-AAA5-3BB0E6113788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Why is it important?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83D0419D-7593-4180-99A2-5632AA232E39}" type="sibTrans" cxnId="{6CD33D3A-C50D-4B81-A00F-1261ECB7E414}">
      <dgm:prSet/>
      <dgm:spPr/>
      <dgm:t>
        <a:bodyPr/>
        <a:lstStyle/>
        <a:p>
          <a:endParaRPr lang="en-US"/>
        </a:p>
      </dgm:t>
    </dgm:pt>
    <dgm:pt modelId="{C00B8C26-34F7-469F-B3AE-7D8923B773AF}" type="parTrans" cxnId="{6CD33D3A-C50D-4B81-A00F-1261ECB7E414}">
      <dgm:prSet/>
      <dgm:spPr/>
      <dgm:t>
        <a:bodyPr/>
        <a:lstStyle/>
        <a:p>
          <a:endParaRPr lang="en-US"/>
        </a:p>
      </dgm:t>
    </dgm:pt>
    <dgm:pt modelId="{03179646-A798-984E-AB40-D09D3D4E9A71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US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What is it?</a:t>
          </a:r>
        </a:p>
      </dgm:t>
    </dgm:pt>
    <dgm:pt modelId="{E01CC122-661A-864B-85A1-3759B7503073}" type="sibTrans" cxnId="{5994ECB2-425D-EE47-8D8D-58AAFA5B52B9}">
      <dgm:prSet/>
      <dgm:spPr/>
      <dgm:t>
        <a:bodyPr/>
        <a:lstStyle/>
        <a:p>
          <a:endParaRPr lang="en-GB"/>
        </a:p>
      </dgm:t>
    </dgm:pt>
    <dgm:pt modelId="{7A8E95F1-74C1-B743-8D4C-F493E47B57C6}" type="parTrans" cxnId="{5994ECB2-425D-EE47-8D8D-58AAFA5B52B9}">
      <dgm:prSet/>
      <dgm:spPr/>
      <dgm:t>
        <a:bodyPr/>
        <a:lstStyle/>
        <a:p>
          <a:endParaRPr lang="en-GB"/>
        </a:p>
      </dgm:t>
    </dgm:pt>
    <dgm:pt modelId="{6609BAB4-E8E6-A944-8695-7A525DE03CC0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US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Why is it difficult to work with?</a:t>
          </a:r>
        </a:p>
      </dgm:t>
    </dgm:pt>
    <dgm:pt modelId="{C4CA9985-0CF9-5C47-9B1C-37069483183C}" type="sibTrans" cxnId="{7EBE06B8-A4AB-FA48-BD54-293405839210}">
      <dgm:prSet/>
      <dgm:spPr/>
      <dgm:t>
        <a:bodyPr/>
        <a:lstStyle/>
        <a:p>
          <a:endParaRPr lang="en-GB"/>
        </a:p>
      </dgm:t>
    </dgm:pt>
    <dgm:pt modelId="{7A0F9F8D-E440-DF49-8D8D-1A8863E59F98}" type="parTrans" cxnId="{7EBE06B8-A4AB-FA48-BD54-293405839210}">
      <dgm:prSet/>
      <dgm:spPr/>
      <dgm:t>
        <a:bodyPr/>
        <a:lstStyle/>
        <a:p>
          <a:endParaRPr lang="en-GB"/>
        </a:p>
      </dgm:t>
    </dgm:pt>
    <dgm:pt modelId="{C9B1436E-6428-4D94-87D9-BB5D7885066B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Visualizing Text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</dgm:t>
    </dgm:pt>
    <dgm:pt modelId="{ADDE1B93-FFC1-46B1-9988-1793ECB85CCB}" type="sibTrans" cxnId="{348B696D-E6FA-4F57-AC76-D670B2C33653}">
      <dgm:prSet/>
      <dgm:spPr/>
      <dgm:t>
        <a:bodyPr/>
        <a:lstStyle/>
        <a:p>
          <a:endParaRPr lang="en-US"/>
        </a:p>
      </dgm:t>
    </dgm:pt>
    <dgm:pt modelId="{6A89EA73-AA1D-4438-9EF0-A08954CDBC1D}" type="parTrans" cxnId="{348B696D-E6FA-4F57-AC76-D670B2C33653}">
      <dgm:prSet/>
      <dgm:spPr/>
      <dgm:t>
        <a:bodyPr/>
        <a:lstStyle/>
        <a:p>
          <a:endParaRPr lang="en-US"/>
        </a:p>
      </dgm:t>
    </dgm:pt>
    <dgm:pt modelId="{4867B4F0-C1AE-4CA6-AE90-B9346F42A119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US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What is possible</a:t>
          </a:r>
        </a:p>
      </dgm:t>
    </dgm:pt>
    <dgm:pt modelId="{C3CC6766-1676-49C4-92CE-EB2DF312CB5B}" type="sibTrans" cxnId="{77A95F64-E859-4FFC-8CC1-9BA0A313EF66}">
      <dgm:prSet/>
      <dgm:spPr/>
      <dgm:t>
        <a:bodyPr/>
        <a:lstStyle/>
        <a:p>
          <a:endParaRPr lang="en-US"/>
        </a:p>
      </dgm:t>
    </dgm:pt>
    <dgm:pt modelId="{158B26D7-E2FA-47BD-8F65-E79F9E2F6E51}" type="parTrans" cxnId="{77A95F64-E859-4FFC-8CC1-9BA0A313EF66}">
      <dgm:prSet/>
      <dgm:spPr/>
      <dgm:t>
        <a:bodyPr/>
        <a:lstStyle/>
        <a:p>
          <a:endParaRPr lang="en-US"/>
        </a:p>
      </dgm:t>
    </dgm:pt>
    <dgm:pt modelId="{602DAAA6-4C82-4329-917D-6868878B02FE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Feature Extraction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</dgm:t>
    </dgm:pt>
    <dgm:pt modelId="{CD5055DF-6508-4195-A763-8766D1265AC9}" type="sibTrans" cxnId="{020194E4-67FD-4C60-86B0-097B8BAE6639}">
      <dgm:prSet/>
      <dgm:spPr/>
      <dgm:t>
        <a:bodyPr/>
        <a:lstStyle/>
        <a:p>
          <a:endParaRPr lang="en-US"/>
        </a:p>
      </dgm:t>
    </dgm:pt>
    <dgm:pt modelId="{C70C553C-E873-4629-9AB7-5E5D108DB508}" type="parTrans" cxnId="{020194E4-67FD-4C60-86B0-097B8BAE6639}">
      <dgm:prSet/>
      <dgm:spPr/>
      <dgm:t>
        <a:bodyPr/>
        <a:lstStyle/>
        <a:p>
          <a:endParaRPr lang="en-US"/>
        </a:p>
      </dgm:t>
    </dgm:pt>
    <dgm:pt modelId="{3BCA6E54-8CF5-4358-A714-1F0FA18E49F4}">
      <dgm:prSet/>
      <dgm:spPr/>
      <dgm:t>
        <a:bodyPr/>
        <a:lstStyle/>
        <a:p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Code Examples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D5B14A2E-6DF9-481D-B826-3EA24B9109A7}" type="sibTrans" cxnId="{20824577-A17B-4D68-94E6-4C55F00587D3}">
      <dgm:prSet/>
      <dgm:spPr/>
      <dgm:t>
        <a:bodyPr/>
        <a:lstStyle/>
        <a:p>
          <a:endParaRPr lang="en-US"/>
        </a:p>
      </dgm:t>
    </dgm:pt>
    <dgm:pt modelId="{005714FD-8897-43AA-88F6-0980F337D481}" type="parTrans" cxnId="{20824577-A17B-4D68-94E6-4C55F00587D3}">
      <dgm:prSet/>
      <dgm:spPr/>
      <dgm:t>
        <a:bodyPr/>
        <a:lstStyle/>
        <a:p>
          <a:endParaRPr lang="en-US"/>
        </a:p>
      </dgm:t>
    </dgm:pt>
    <dgm:pt modelId="{3A5FFAE1-10A2-8A48-9406-A9F353B2B5AC}" type="pres">
      <dgm:prSet presAssocID="{FD058FD4-7FA7-412A-9E85-A542B9F56D43}" presName="linear" presStyleCnt="0">
        <dgm:presLayoutVars>
          <dgm:animLvl val="lvl"/>
          <dgm:resizeHandles val="exact"/>
        </dgm:presLayoutVars>
      </dgm:prSet>
      <dgm:spPr/>
    </dgm:pt>
    <dgm:pt modelId="{FA1E354D-CCC3-1742-AFF1-D22B2A4664B5}" type="pres">
      <dgm:prSet presAssocID="{064DB7BB-E905-44EF-834A-ABE57AF7F622}" presName="parentText" presStyleLbl="node1" presStyleIdx="0" presStyleCnt="3" custLinFactNeighborX="227">
        <dgm:presLayoutVars>
          <dgm:chMax val="0"/>
          <dgm:bulletEnabled val="1"/>
        </dgm:presLayoutVars>
      </dgm:prSet>
      <dgm:spPr/>
    </dgm:pt>
    <dgm:pt modelId="{01C7768D-72EB-1C4A-8D96-737210898F34}" type="pres">
      <dgm:prSet presAssocID="{064DB7BB-E905-44EF-834A-ABE57AF7F622}" presName="childText" presStyleLbl="revTx" presStyleIdx="0" presStyleCnt="2">
        <dgm:presLayoutVars>
          <dgm:bulletEnabled val="1"/>
        </dgm:presLayoutVars>
      </dgm:prSet>
      <dgm:spPr/>
    </dgm:pt>
    <dgm:pt modelId="{566CEE40-EA49-1843-88B3-4D6F77303696}" type="pres">
      <dgm:prSet presAssocID="{C9B1436E-6428-4D94-87D9-BB5D788506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F2A217B-FC9D-9D48-8CE6-A5E3C69EE4AC}" type="pres">
      <dgm:prSet presAssocID="{C9B1436E-6428-4D94-87D9-BB5D7885066B}" presName="childText" presStyleLbl="revTx" presStyleIdx="1" presStyleCnt="2">
        <dgm:presLayoutVars>
          <dgm:bulletEnabled val="1"/>
        </dgm:presLayoutVars>
      </dgm:prSet>
      <dgm:spPr/>
    </dgm:pt>
    <dgm:pt modelId="{D17DEAEE-03CE-064D-8A49-928179155B0F}" type="pres">
      <dgm:prSet presAssocID="{3BCA6E54-8CF5-4358-A714-1F0FA18E49F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7CE1332-22B6-6347-A125-D6993AA3E7AA}" type="presOf" srcId="{602DAAA6-4C82-4329-917D-6868878B02FE}" destId="{7F2A217B-FC9D-9D48-8CE6-A5E3C69EE4AC}" srcOrd="0" destOrd="1" presId="urn:microsoft.com/office/officeart/2005/8/layout/vList2"/>
    <dgm:cxn modelId="{6CD33D3A-C50D-4B81-A00F-1261ECB7E414}" srcId="{064DB7BB-E905-44EF-834A-ABE57AF7F622}" destId="{DDD107A2-DB63-4938-AAA5-3BB0E6113788}" srcOrd="0" destOrd="0" parTransId="{C00B8C26-34F7-469F-B3AE-7D8923B773AF}" sibTransId="{83D0419D-7593-4180-99A2-5632AA232E39}"/>
    <dgm:cxn modelId="{C3A0C84B-2E4A-4B4E-B6BF-F51E0453B2AB}" type="presOf" srcId="{3BCA6E54-8CF5-4358-A714-1F0FA18E49F4}" destId="{D17DEAEE-03CE-064D-8A49-928179155B0F}" srcOrd="0" destOrd="0" presId="urn:microsoft.com/office/officeart/2005/8/layout/vList2"/>
    <dgm:cxn modelId="{3FFD3064-D92D-964D-A773-EADE3CB291CB}" type="presOf" srcId="{FD058FD4-7FA7-412A-9E85-A542B9F56D43}" destId="{3A5FFAE1-10A2-8A48-9406-A9F353B2B5AC}" srcOrd="0" destOrd="0" presId="urn:microsoft.com/office/officeart/2005/8/layout/vList2"/>
    <dgm:cxn modelId="{77A95F64-E859-4FFC-8CC1-9BA0A313EF66}" srcId="{C9B1436E-6428-4D94-87D9-BB5D7885066B}" destId="{4867B4F0-C1AE-4CA6-AE90-B9346F42A119}" srcOrd="0" destOrd="0" parTransId="{158B26D7-E2FA-47BD-8F65-E79F9E2F6E51}" sibTransId="{C3CC6766-1676-49C4-92CE-EB2DF312CB5B}"/>
    <dgm:cxn modelId="{348B696D-E6FA-4F57-AC76-D670B2C33653}" srcId="{FD058FD4-7FA7-412A-9E85-A542B9F56D43}" destId="{C9B1436E-6428-4D94-87D9-BB5D7885066B}" srcOrd="1" destOrd="0" parTransId="{6A89EA73-AA1D-4438-9EF0-A08954CDBC1D}" sibTransId="{ADDE1B93-FFC1-46B1-9988-1793ECB85CCB}"/>
    <dgm:cxn modelId="{20824577-A17B-4D68-94E6-4C55F00587D3}" srcId="{FD058FD4-7FA7-412A-9E85-A542B9F56D43}" destId="{3BCA6E54-8CF5-4358-A714-1F0FA18E49F4}" srcOrd="2" destOrd="0" parTransId="{005714FD-8897-43AA-88F6-0980F337D481}" sibTransId="{D5B14A2E-6DF9-481D-B826-3EA24B9109A7}"/>
    <dgm:cxn modelId="{AF847E7D-63EC-9E4F-8A5A-F25CB0D16544}" type="presOf" srcId="{DDD107A2-DB63-4938-AAA5-3BB0E6113788}" destId="{01C7768D-72EB-1C4A-8D96-737210898F34}" srcOrd="0" destOrd="0" presId="urn:microsoft.com/office/officeart/2005/8/layout/vList2"/>
    <dgm:cxn modelId="{76D884A5-7F92-410A-A05D-2502CF090CD2}" srcId="{FD058FD4-7FA7-412A-9E85-A542B9F56D43}" destId="{064DB7BB-E905-44EF-834A-ABE57AF7F622}" srcOrd="0" destOrd="0" parTransId="{38197C95-00E4-482F-BD47-167FD56F316E}" sibTransId="{39F4A892-3CBC-49AF-AE5F-5496E2FC3553}"/>
    <dgm:cxn modelId="{6557BDAD-BC4A-F24B-9657-57AB45B86A24}" type="presOf" srcId="{03179646-A798-984E-AB40-D09D3D4E9A71}" destId="{01C7768D-72EB-1C4A-8D96-737210898F34}" srcOrd="0" destOrd="1" presId="urn:microsoft.com/office/officeart/2005/8/layout/vList2"/>
    <dgm:cxn modelId="{5994ECB2-425D-EE47-8D8D-58AAFA5B52B9}" srcId="{064DB7BB-E905-44EF-834A-ABE57AF7F622}" destId="{03179646-A798-984E-AB40-D09D3D4E9A71}" srcOrd="1" destOrd="0" parTransId="{7A8E95F1-74C1-B743-8D4C-F493E47B57C6}" sibTransId="{E01CC122-661A-864B-85A1-3759B7503073}"/>
    <dgm:cxn modelId="{63C59AB5-1055-F549-813C-6C9FACDCEE69}" type="presOf" srcId="{C9B1436E-6428-4D94-87D9-BB5D7885066B}" destId="{566CEE40-EA49-1843-88B3-4D6F77303696}" srcOrd="0" destOrd="0" presId="urn:microsoft.com/office/officeart/2005/8/layout/vList2"/>
    <dgm:cxn modelId="{7EBE06B8-A4AB-FA48-BD54-293405839210}" srcId="{064DB7BB-E905-44EF-834A-ABE57AF7F622}" destId="{6609BAB4-E8E6-A944-8695-7A525DE03CC0}" srcOrd="2" destOrd="0" parTransId="{7A0F9F8D-E440-DF49-8D8D-1A8863E59F98}" sibTransId="{C4CA9985-0CF9-5C47-9B1C-37069483183C}"/>
    <dgm:cxn modelId="{020194E4-67FD-4C60-86B0-097B8BAE6639}" srcId="{C9B1436E-6428-4D94-87D9-BB5D7885066B}" destId="{602DAAA6-4C82-4329-917D-6868878B02FE}" srcOrd="1" destOrd="0" parTransId="{C70C553C-E873-4629-9AB7-5E5D108DB508}" sibTransId="{CD5055DF-6508-4195-A763-8766D1265AC9}"/>
    <dgm:cxn modelId="{2792C4ED-E806-234E-A3B8-0F79E6CACDFC}" type="presOf" srcId="{6609BAB4-E8E6-A944-8695-7A525DE03CC0}" destId="{01C7768D-72EB-1C4A-8D96-737210898F34}" srcOrd="0" destOrd="2" presId="urn:microsoft.com/office/officeart/2005/8/layout/vList2"/>
    <dgm:cxn modelId="{4DA503F4-4A99-9B4C-881B-D40E51A3532F}" type="presOf" srcId="{064DB7BB-E905-44EF-834A-ABE57AF7F622}" destId="{FA1E354D-CCC3-1742-AFF1-D22B2A4664B5}" srcOrd="0" destOrd="0" presId="urn:microsoft.com/office/officeart/2005/8/layout/vList2"/>
    <dgm:cxn modelId="{C153C2F6-749A-F24D-87B0-1964570AD3CA}" type="presOf" srcId="{4867B4F0-C1AE-4CA6-AE90-B9346F42A119}" destId="{7F2A217B-FC9D-9D48-8CE6-A5E3C69EE4AC}" srcOrd="0" destOrd="0" presId="urn:microsoft.com/office/officeart/2005/8/layout/vList2"/>
    <dgm:cxn modelId="{0743E2BD-0562-7341-AA5A-E2FC754C5D5E}" type="presParOf" srcId="{3A5FFAE1-10A2-8A48-9406-A9F353B2B5AC}" destId="{FA1E354D-CCC3-1742-AFF1-D22B2A4664B5}" srcOrd="0" destOrd="0" presId="urn:microsoft.com/office/officeart/2005/8/layout/vList2"/>
    <dgm:cxn modelId="{884A2A7B-E5AE-DD4C-B3B1-2D3D4C967FA2}" type="presParOf" srcId="{3A5FFAE1-10A2-8A48-9406-A9F353B2B5AC}" destId="{01C7768D-72EB-1C4A-8D96-737210898F34}" srcOrd="1" destOrd="0" presId="urn:microsoft.com/office/officeart/2005/8/layout/vList2"/>
    <dgm:cxn modelId="{DE780B60-C2CA-F040-88A6-8139B5D1761F}" type="presParOf" srcId="{3A5FFAE1-10A2-8A48-9406-A9F353B2B5AC}" destId="{566CEE40-EA49-1843-88B3-4D6F77303696}" srcOrd="2" destOrd="0" presId="urn:microsoft.com/office/officeart/2005/8/layout/vList2"/>
    <dgm:cxn modelId="{BD0B798E-FCFE-A846-870D-4CAF33E8D915}" type="presParOf" srcId="{3A5FFAE1-10A2-8A48-9406-A9F353B2B5AC}" destId="{7F2A217B-FC9D-9D48-8CE6-A5E3C69EE4AC}" srcOrd="3" destOrd="0" presId="urn:microsoft.com/office/officeart/2005/8/layout/vList2"/>
    <dgm:cxn modelId="{048E6013-78E8-4146-862C-E990B4E2A119}" type="presParOf" srcId="{3A5FFAE1-10A2-8A48-9406-A9F353B2B5AC}" destId="{D17DEAEE-03CE-064D-8A49-928179155B0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058FD4-7FA7-412A-9E85-A542B9F56D43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64DB7BB-E905-44EF-834A-ABE57AF7F622}">
      <dgm:prSet/>
      <dgm:spPr/>
      <dgm:t>
        <a:bodyPr/>
        <a:lstStyle/>
        <a:p>
          <a:r>
            <a:rPr lang="en-GB" b="1" dirty="0">
              <a:latin typeface="Helvetica Neue Light" panose="02000403000000020004" pitchFamily="2" charset="0"/>
              <a:ea typeface="Helvetica Neue Light" panose="02000403000000020004" pitchFamily="2" charset="0"/>
            </a:rPr>
            <a:t>Morphology</a:t>
          </a:r>
          <a:endParaRPr lang="en-US" dirty="0"/>
        </a:p>
      </dgm:t>
    </dgm:pt>
    <dgm:pt modelId="{38197C95-00E4-482F-BD47-167FD56F316E}" type="parTrans" cxnId="{76D884A5-7F92-410A-A05D-2502CF090CD2}">
      <dgm:prSet/>
      <dgm:spPr/>
      <dgm:t>
        <a:bodyPr/>
        <a:lstStyle/>
        <a:p>
          <a:endParaRPr lang="en-US"/>
        </a:p>
      </dgm:t>
    </dgm:pt>
    <dgm:pt modelId="{39F4A892-3CBC-49AF-AE5F-5496E2FC3553}" type="sibTrans" cxnId="{76D884A5-7F92-410A-A05D-2502CF090CD2}">
      <dgm:prSet/>
      <dgm:spPr/>
      <dgm:t>
        <a:bodyPr/>
        <a:lstStyle/>
        <a:p>
          <a:endParaRPr lang="en-US"/>
        </a:p>
      </dgm:t>
    </dgm:pt>
    <dgm:pt modelId="{DDD107A2-DB63-4938-AAA5-3BB0E6113788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GB" dirty="0">
              <a:latin typeface="Helvetica Neue Light" panose="02000403000000020004" pitchFamily="2" charset="0"/>
              <a:ea typeface="Helvetica Neue Light" panose="02000403000000020004" pitchFamily="2" charset="0"/>
            </a:rPr>
            <a:t>The study of the way words are built up from smaller meaning units</a:t>
          </a:r>
          <a:endParaRPr lang="en-US" dirty="0"/>
        </a:p>
      </dgm:t>
    </dgm:pt>
    <dgm:pt modelId="{C00B8C26-34F7-469F-B3AE-7D8923B773AF}" type="parTrans" cxnId="{6CD33D3A-C50D-4B81-A00F-1261ECB7E414}">
      <dgm:prSet/>
      <dgm:spPr/>
      <dgm:t>
        <a:bodyPr/>
        <a:lstStyle/>
        <a:p>
          <a:endParaRPr lang="en-US"/>
        </a:p>
      </dgm:t>
    </dgm:pt>
    <dgm:pt modelId="{83D0419D-7593-4180-99A2-5632AA232E39}" type="sibTrans" cxnId="{6CD33D3A-C50D-4B81-A00F-1261ECB7E414}">
      <dgm:prSet/>
      <dgm:spPr/>
      <dgm:t>
        <a:bodyPr/>
        <a:lstStyle/>
        <a:p>
          <a:endParaRPr lang="en-US"/>
        </a:p>
      </dgm:t>
    </dgm:pt>
    <dgm:pt modelId="{77C227EF-DC63-4897-A480-E9BD28618EA5}">
      <dgm:prSet/>
      <dgm:spPr/>
      <dgm:t>
        <a:bodyPr/>
        <a:lstStyle/>
        <a:p>
          <a:r>
            <a:rPr lang="en-GB" b="1" dirty="0">
              <a:latin typeface="HELVETICA NEUE LIGHT" panose="02000403000000020004" pitchFamily="2" charset="0"/>
              <a:ea typeface="HELVETICA NEUE LIGHT" panose="02000403000000020004" pitchFamily="2" charset="0"/>
            </a:rPr>
            <a:t>Morphemes</a:t>
          </a:r>
          <a:endParaRPr lang="en-US" dirty="0"/>
        </a:p>
      </dgm:t>
    </dgm:pt>
    <dgm:pt modelId="{4A088453-B432-499B-92D3-CECC963BABB3}" type="parTrans" cxnId="{FE65092F-4D2D-4F82-9FEB-F18B8534EB6C}">
      <dgm:prSet/>
      <dgm:spPr/>
      <dgm:t>
        <a:bodyPr/>
        <a:lstStyle/>
        <a:p>
          <a:endParaRPr lang="en-US"/>
        </a:p>
      </dgm:t>
    </dgm:pt>
    <dgm:pt modelId="{0ED88E7F-2A27-4F9E-BE00-B4DEDCCEB265}" type="sibTrans" cxnId="{FE65092F-4D2D-4F82-9FEB-F18B8534EB6C}">
      <dgm:prSet/>
      <dgm:spPr/>
      <dgm:t>
        <a:bodyPr/>
        <a:lstStyle/>
        <a:p>
          <a:endParaRPr lang="en-US"/>
        </a:p>
      </dgm:t>
    </dgm:pt>
    <dgm:pt modelId="{C9B1436E-6428-4D94-87D9-BB5D7885066B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GB" dirty="0">
              <a:latin typeface="Helvetica Neue Light" panose="02000403000000020004" pitchFamily="2" charset="0"/>
              <a:ea typeface="Helvetica Neue Light" panose="02000403000000020004" pitchFamily="2" charset="0"/>
            </a:rPr>
            <a:t>The smallest meaningful unit in the grammar of a language</a:t>
          </a:r>
          <a:endParaRPr lang="en-US" dirty="0"/>
        </a:p>
      </dgm:t>
    </dgm:pt>
    <dgm:pt modelId="{6A89EA73-AA1D-4438-9EF0-A08954CDBC1D}" type="parTrans" cxnId="{348B696D-E6FA-4F57-AC76-D670B2C33653}">
      <dgm:prSet/>
      <dgm:spPr/>
      <dgm:t>
        <a:bodyPr/>
        <a:lstStyle/>
        <a:p>
          <a:endParaRPr lang="en-US"/>
        </a:p>
      </dgm:t>
    </dgm:pt>
    <dgm:pt modelId="{ADDE1B93-FFC1-46B1-9988-1793ECB85CCB}" type="sibTrans" cxnId="{348B696D-E6FA-4F57-AC76-D670B2C33653}">
      <dgm:prSet/>
      <dgm:spPr/>
      <dgm:t>
        <a:bodyPr/>
        <a:lstStyle/>
        <a:p>
          <a:endParaRPr lang="en-US"/>
        </a:p>
      </dgm:t>
    </dgm:pt>
    <dgm:pt modelId="{1C8010C5-5507-E84D-B4D0-35E76C76E844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GB" dirty="0">
              <a:latin typeface="Helvetica Neue Light" panose="02000403000000020004" pitchFamily="2" charset="0"/>
              <a:ea typeface="Helvetica Neue Light" panose="02000403000000020004" pitchFamily="2" charset="0"/>
            </a:rPr>
            <a:t>Root, Stem, Lemma</a:t>
          </a:r>
        </a:p>
      </dgm:t>
    </dgm:pt>
    <dgm:pt modelId="{96784C2D-BA05-C345-91EA-4C29C01808CA}" type="parTrans" cxnId="{85787E71-FDF8-6B46-8D7B-5CB292FE5997}">
      <dgm:prSet/>
      <dgm:spPr/>
      <dgm:t>
        <a:bodyPr/>
        <a:lstStyle/>
        <a:p>
          <a:endParaRPr lang="en-GB"/>
        </a:p>
      </dgm:t>
    </dgm:pt>
    <dgm:pt modelId="{8993111D-36B5-DE4F-B1EC-628526F18609}" type="sibTrans" cxnId="{85787E71-FDF8-6B46-8D7B-5CB292FE5997}">
      <dgm:prSet/>
      <dgm:spPr/>
      <dgm:t>
        <a:bodyPr/>
        <a:lstStyle/>
        <a:p>
          <a:endParaRPr lang="en-GB"/>
        </a:p>
      </dgm:t>
    </dgm:pt>
    <dgm:pt modelId="{7D02F5B1-9A8D-094F-BAE0-604E43F3669B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GB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Stemming &amp; lemmatization </a:t>
          </a:r>
        </a:p>
      </dgm:t>
    </dgm:pt>
    <dgm:pt modelId="{96D2D9EF-0AB3-2B42-8898-C42C1207033C}" type="parTrans" cxnId="{84F81352-952A-7C47-83E7-018C39AC90A1}">
      <dgm:prSet/>
      <dgm:spPr/>
      <dgm:t>
        <a:bodyPr/>
        <a:lstStyle/>
        <a:p>
          <a:endParaRPr lang="en-GB"/>
        </a:p>
      </dgm:t>
    </dgm:pt>
    <dgm:pt modelId="{85327887-D4E9-4C4D-B87D-C3235000844A}" type="sibTrans" cxnId="{84F81352-952A-7C47-83E7-018C39AC90A1}">
      <dgm:prSet/>
      <dgm:spPr/>
      <dgm:t>
        <a:bodyPr/>
        <a:lstStyle/>
        <a:p>
          <a:endParaRPr lang="en-GB"/>
        </a:p>
      </dgm:t>
    </dgm:pt>
    <dgm:pt modelId="{6F56EB40-BBCE-0547-B3A4-F676BE0F22B5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GB" b="0" i="0" dirty="0" err="1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morphy</a:t>
          </a:r>
          <a:r>
            <a:rPr lang="en-GB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() vs. Porter Stemmer</a:t>
          </a:r>
        </a:p>
      </dgm:t>
    </dgm:pt>
    <dgm:pt modelId="{CE07E5A6-BDF5-E545-9FAB-463E36D7E8AD}" type="parTrans" cxnId="{E48109EE-71A0-584F-BAD3-36893D5D11BB}">
      <dgm:prSet/>
      <dgm:spPr/>
    </dgm:pt>
    <dgm:pt modelId="{0E74C6D3-BDB8-2A45-B7E5-7514870466A6}" type="sibTrans" cxnId="{E48109EE-71A0-584F-BAD3-36893D5D11BB}">
      <dgm:prSet/>
      <dgm:spPr/>
    </dgm:pt>
    <dgm:pt modelId="{BF1E9FCA-41DA-7D45-A963-947858D9A0C8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GB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Different Approaches to the problem</a:t>
          </a:r>
        </a:p>
      </dgm:t>
    </dgm:pt>
    <dgm:pt modelId="{F6A479C2-3BB4-7D4D-B5AF-F9731070E7A4}" type="parTrans" cxnId="{D7DA9D65-AA2B-9944-ACED-B7BA1F9202E1}">
      <dgm:prSet/>
      <dgm:spPr/>
    </dgm:pt>
    <dgm:pt modelId="{BA094E22-5249-834D-A746-E5833D1CA921}" type="sibTrans" cxnId="{D7DA9D65-AA2B-9944-ACED-B7BA1F9202E1}">
      <dgm:prSet/>
      <dgm:spPr/>
    </dgm:pt>
    <dgm:pt modelId="{3A5FFAE1-10A2-8A48-9406-A9F353B2B5AC}" type="pres">
      <dgm:prSet presAssocID="{FD058FD4-7FA7-412A-9E85-A542B9F56D43}" presName="linear" presStyleCnt="0">
        <dgm:presLayoutVars>
          <dgm:animLvl val="lvl"/>
          <dgm:resizeHandles val="exact"/>
        </dgm:presLayoutVars>
      </dgm:prSet>
      <dgm:spPr/>
    </dgm:pt>
    <dgm:pt modelId="{FA1E354D-CCC3-1742-AFF1-D22B2A4664B5}" type="pres">
      <dgm:prSet presAssocID="{064DB7BB-E905-44EF-834A-ABE57AF7F622}" presName="parentText" presStyleLbl="node1" presStyleIdx="0" presStyleCnt="3" custLinFactNeighborY="-5836">
        <dgm:presLayoutVars>
          <dgm:chMax val="0"/>
          <dgm:bulletEnabled val="1"/>
        </dgm:presLayoutVars>
      </dgm:prSet>
      <dgm:spPr/>
    </dgm:pt>
    <dgm:pt modelId="{01C7768D-72EB-1C4A-8D96-737210898F34}" type="pres">
      <dgm:prSet presAssocID="{064DB7BB-E905-44EF-834A-ABE57AF7F622}" presName="childText" presStyleLbl="revTx" presStyleIdx="0" presStyleCnt="3">
        <dgm:presLayoutVars>
          <dgm:bulletEnabled val="1"/>
        </dgm:presLayoutVars>
      </dgm:prSet>
      <dgm:spPr/>
    </dgm:pt>
    <dgm:pt modelId="{38847CF4-45D0-3542-9FB2-BEA8A4BB4AFC}" type="pres">
      <dgm:prSet presAssocID="{77C227EF-DC63-4897-A480-E9BD28618E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EFE227-6094-C14F-9456-D8D4C27D41AD}" type="pres">
      <dgm:prSet presAssocID="{77C227EF-DC63-4897-A480-E9BD28618EA5}" presName="childText" presStyleLbl="revTx" presStyleIdx="1" presStyleCnt="3" custLinFactNeighborY="0">
        <dgm:presLayoutVars>
          <dgm:bulletEnabled val="1"/>
        </dgm:presLayoutVars>
      </dgm:prSet>
      <dgm:spPr/>
    </dgm:pt>
    <dgm:pt modelId="{914866DB-7643-E540-BBA0-48E6C7BC0C4F}" type="pres">
      <dgm:prSet presAssocID="{7D02F5B1-9A8D-094F-BAE0-604E43F366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7156F99-3E77-A747-B0EB-9536CA5BF139}" type="pres">
      <dgm:prSet presAssocID="{7D02F5B1-9A8D-094F-BAE0-604E43F3669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9516B23-3102-0F43-80BD-8ADA4F2296BF}" type="presOf" srcId="{7D02F5B1-9A8D-094F-BAE0-604E43F3669B}" destId="{914866DB-7643-E540-BBA0-48E6C7BC0C4F}" srcOrd="0" destOrd="0" presId="urn:microsoft.com/office/officeart/2005/8/layout/vList2"/>
    <dgm:cxn modelId="{FE65092F-4D2D-4F82-9FEB-F18B8534EB6C}" srcId="{FD058FD4-7FA7-412A-9E85-A542B9F56D43}" destId="{77C227EF-DC63-4897-A480-E9BD28618EA5}" srcOrd="1" destOrd="0" parTransId="{4A088453-B432-499B-92D3-CECC963BABB3}" sibTransId="{0ED88E7F-2A27-4F9E-BE00-B4DEDCCEB265}"/>
    <dgm:cxn modelId="{B2CE3C2F-AE77-A849-AD18-21904B7F3AAD}" type="presOf" srcId="{77C227EF-DC63-4897-A480-E9BD28618EA5}" destId="{38847CF4-45D0-3542-9FB2-BEA8A4BB4AFC}" srcOrd="0" destOrd="0" presId="urn:microsoft.com/office/officeart/2005/8/layout/vList2"/>
    <dgm:cxn modelId="{6CD33D3A-C50D-4B81-A00F-1261ECB7E414}" srcId="{064DB7BB-E905-44EF-834A-ABE57AF7F622}" destId="{DDD107A2-DB63-4938-AAA5-3BB0E6113788}" srcOrd="0" destOrd="0" parTransId="{C00B8C26-34F7-469F-B3AE-7D8923B773AF}" sibTransId="{83D0419D-7593-4180-99A2-5632AA232E39}"/>
    <dgm:cxn modelId="{84F81352-952A-7C47-83E7-018C39AC90A1}" srcId="{FD058FD4-7FA7-412A-9E85-A542B9F56D43}" destId="{7D02F5B1-9A8D-094F-BAE0-604E43F3669B}" srcOrd="2" destOrd="0" parTransId="{96D2D9EF-0AB3-2B42-8898-C42C1207033C}" sibTransId="{85327887-D4E9-4C4D-B87D-C3235000844A}"/>
    <dgm:cxn modelId="{16F20B5D-4CF8-014A-B0CA-81597B304E27}" type="presOf" srcId="{BF1E9FCA-41DA-7D45-A963-947858D9A0C8}" destId="{67156F99-3E77-A747-B0EB-9536CA5BF139}" srcOrd="0" destOrd="0" presId="urn:microsoft.com/office/officeart/2005/8/layout/vList2"/>
    <dgm:cxn modelId="{3FFD3064-D92D-964D-A773-EADE3CB291CB}" type="presOf" srcId="{FD058FD4-7FA7-412A-9E85-A542B9F56D43}" destId="{3A5FFAE1-10A2-8A48-9406-A9F353B2B5AC}" srcOrd="0" destOrd="0" presId="urn:microsoft.com/office/officeart/2005/8/layout/vList2"/>
    <dgm:cxn modelId="{D7DA9D65-AA2B-9944-ACED-B7BA1F9202E1}" srcId="{7D02F5B1-9A8D-094F-BAE0-604E43F3669B}" destId="{BF1E9FCA-41DA-7D45-A963-947858D9A0C8}" srcOrd="0" destOrd="0" parTransId="{F6A479C2-3BB4-7D4D-B5AF-F9731070E7A4}" sibTransId="{BA094E22-5249-834D-A746-E5833D1CA921}"/>
    <dgm:cxn modelId="{4200B16B-BD4C-7042-88CF-D6EBD889981B}" type="presOf" srcId="{C9B1436E-6428-4D94-87D9-BB5D7885066B}" destId="{25EFE227-6094-C14F-9456-D8D4C27D41AD}" srcOrd="0" destOrd="0" presId="urn:microsoft.com/office/officeart/2005/8/layout/vList2"/>
    <dgm:cxn modelId="{348B696D-E6FA-4F57-AC76-D670B2C33653}" srcId="{77C227EF-DC63-4897-A480-E9BD28618EA5}" destId="{C9B1436E-6428-4D94-87D9-BB5D7885066B}" srcOrd="0" destOrd="0" parTransId="{6A89EA73-AA1D-4438-9EF0-A08954CDBC1D}" sibTransId="{ADDE1B93-FFC1-46B1-9988-1793ECB85CCB}"/>
    <dgm:cxn modelId="{85787E71-FDF8-6B46-8D7B-5CB292FE5997}" srcId="{77C227EF-DC63-4897-A480-E9BD28618EA5}" destId="{1C8010C5-5507-E84D-B4D0-35E76C76E844}" srcOrd="1" destOrd="0" parTransId="{96784C2D-BA05-C345-91EA-4C29C01808CA}" sibTransId="{8993111D-36B5-DE4F-B1EC-628526F18609}"/>
    <dgm:cxn modelId="{AF847E7D-63EC-9E4F-8A5A-F25CB0D16544}" type="presOf" srcId="{DDD107A2-DB63-4938-AAA5-3BB0E6113788}" destId="{01C7768D-72EB-1C4A-8D96-737210898F34}" srcOrd="0" destOrd="0" presId="urn:microsoft.com/office/officeart/2005/8/layout/vList2"/>
    <dgm:cxn modelId="{12802696-431F-F34A-BE17-9DBF042A9A12}" type="presOf" srcId="{1C8010C5-5507-E84D-B4D0-35E76C76E844}" destId="{25EFE227-6094-C14F-9456-D8D4C27D41AD}" srcOrd="0" destOrd="1" presId="urn:microsoft.com/office/officeart/2005/8/layout/vList2"/>
    <dgm:cxn modelId="{76D884A5-7F92-410A-A05D-2502CF090CD2}" srcId="{FD058FD4-7FA7-412A-9E85-A542B9F56D43}" destId="{064DB7BB-E905-44EF-834A-ABE57AF7F622}" srcOrd="0" destOrd="0" parTransId="{38197C95-00E4-482F-BD47-167FD56F316E}" sibTransId="{39F4A892-3CBC-49AF-AE5F-5496E2FC3553}"/>
    <dgm:cxn modelId="{559505B0-4062-F345-A833-DEBA9E113E4F}" type="presOf" srcId="{6F56EB40-BBCE-0547-B3A4-F676BE0F22B5}" destId="{67156F99-3E77-A747-B0EB-9536CA5BF139}" srcOrd="0" destOrd="1" presId="urn:microsoft.com/office/officeart/2005/8/layout/vList2"/>
    <dgm:cxn modelId="{E48109EE-71A0-584F-BAD3-36893D5D11BB}" srcId="{7D02F5B1-9A8D-094F-BAE0-604E43F3669B}" destId="{6F56EB40-BBCE-0547-B3A4-F676BE0F22B5}" srcOrd="1" destOrd="0" parTransId="{CE07E5A6-BDF5-E545-9FAB-463E36D7E8AD}" sibTransId="{0E74C6D3-BDB8-2A45-B7E5-7514870466A6}"/>
    <dgm:cxn modelId="{4DA503F4-4A99-9B4C-881B-D40E51A3532F}" type="presOf" srcId="{064DB7BB-E905-44EF-834A-ABE57AF7F622}" destId="{FA1E354D-CCC3-1742-AFF1-D22B2A4664B5}" srcOrd="0" destOrd="0" presId="urn:microsoft.com/office/officeart/2005/8/layout/vList2"/>
    <dgm:cxn modelId="{0743E2BD-0562-7341-AA5A-E2FC754C5D5E}" type="presParOf" srcId="{3A5FFAE1-10A2-8A48-9406-A9F353B2B5AC}" destId="{FA1E354D-CCC3-1742-AFF1-D22B2A4664B5}" srcOrd="0" destOrd="0" presId="urn:microsoft.com/office/officeart/2005/8/layout/vList2"/>
    <dgm:cxn modelId="{884A2A7B-E5AE-DD4C-B3B1-2D3D4C967FA2}" type="presParOf" srcId="{3A5FFAE1-10A2-8A48-9406-A9F353B2B5AC}" destId="{01C7768D-72EB-1C4A-8D96-737210898F34}" srcOrd="1" destOrd="0" presId="urn:microsoft.com/office/officeart/2005/8/layout/vList2"/>
    <dgm:cxn modelId="{BE507906-AFC2-594E-8473-13AF50B5311A}" type="presParOf" srcId="{3A5FFAE1-10A2-8A48-9406-A9F353B2B5AC}" destId="{38847CF4-45D0-3542-9FB2-BEA8A4BB4AFC}" srcOrd="2" destOrd="0" presId="urn:microsoft.com/office/officeart/2005/8/layout/vList2"/>
    <dgm:cxn modelId="{6FC73CF9-B5E1-5640-A34A-793CE4D07576}" type="presParOf" srcId="{3A5FFAE1-10A2-8A48-9406-A9F353B2B5AC}" destId="{25EFE227-6094-C14F-9456-D8D4C27D41AD}" srcOrd="3" destOrd="0" presId="urn:microsoft.com/office/officeart/2005/8/layout/vList2"/>
    <dgm:cxn modelId="{3FD66EE9-86A2-1346-A019-F9426C04412F}" type="presParOf" srcId="{3A5FFAE1-10A2-8A48-9406-A9F353B2B5AC}" destId="{914866DB-7643-E540-BBA0-48E6C7BC0C4F}" srcOrd="4" destOrd="0" presId="urn:microsoft.com/office/officeart/2005/8/layout/vList2"/>
    <dgm:cxn modelId="{D4B61366-ABF5-0849-A611-BD65F7E8C17A}" type="presParOf" srcId="{3A5FFAE1-10A2-8A48-9406-A9F353B2B5AC}" destId="{67156F99-3E77-A747-B0EB-9536CA5BF13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058FD4-7FA7-412A-9E85-A542B9F56D43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64DB7BB-E905-44EF-834A-ABE57AF7F622}">
      <dgm:prSet/>
      <dgm:spPr/>
      <dgm:t>
        <a:bodyPr/>
        <a:lstStyle/>
        <a:p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Basics informations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38197C95-00E4-482F-BD47-167FD56F316E}" type="parTrans" cxnId="{76D884A5-7F92-410A-A05D-2502CF090CD2}">
      <dgm:prSet/>
      <dgm:spPr/>
      <dgm:t>
        <a:bodyPr/>
        <a:lstStyle/>
        <a:p>
          <a:endParaRPr lang="en-US"/>
        </a:p>
      </dgm:t>
    </dgm:pt>
    <dgm:pt modelId="{39F4A892-3CBC-49AF-AE5F-5496E2FC3553}" type="sibTrans" cxnId="{76D884A5-7F92-410A-A05D-2502CF090CD2}">
      <dgm:prSet/>
      <dgm:spPr/>
      <dgm:t>
        <a:bodyPr/>
        <a:lstStyle/>
        <a:p>
          <a:endParaRPr lang="en-US"/>
        </a:p>
      </dgm:t>
    </dgm:pt>
    <dgm:pt modelId="{DDD107A2-DB63-4938-AAA5-3BB0E6113788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Term frequency (see Zipfs-Law)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C00B8C26-34F7-469F-B3AE-7D8923B773AF}" type="parTrans" cxnId="{6CD33D3A-C50D-4B81-A00F-1261ECB7E414}">
      <dgm:prSet/>
      <dgm:spPr/>
      <dgm:t>
        <a:bodyPr/>
        <a:lstStyle/>
        <a:p>
          <a:endParaRPr lang="en-US"/>
        </a:p>
      </dgm:t>
    </dgm:pt>
    <dgm:pt modelId="{83D0419D-7593-4180-99A2-5632AA232E39}" type="sibTrans" cxnId="{6CD33D3A-C50D-4B81-A00F-1261ECB7E414}">
      <dgm:prSet/>
      <dgm:spPr/>
      <dgm:t>
        <a:bodyPr/>
        <a:lstStyle/>
        <a:p>
          <a:endParaRPr lang="en-US"/>
        </a:p>
      </dgm:t>
    </dgm:pt>
    <dgm:pt modelId="{77C227EF-DC63-4897-A480-E9BD28618EA5}">
      <dgm:prSet/>
      <dgm:spPr/>
      <dgm:t>
        <a:bodyPr/>
        <a:lstStyle/>
        <a:p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Token-relationships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4A088453-B432-499B-92D3-CECC963BABB3}" type="parTrans" cxnId="{FE65092F-4D2D-4F82-9FEB-F18B8534EB6C}">
      <dgm:prSet/>
      <dgm:spPr/>
      <dgm:t>
        <a:bodyPr/>
        <a:lstStyle/>
        <a:p>
          <a:endParaRPr lang="en-US"/>
        </a:p>
      </dgm:t>
    </dgm:pt>
    <dgm:pt modelId="{0ED88E7F-2A27-4F9E-BE00-B4DEDCCEB265}" type="sibTrans" cxnId="{FE65092F-4D2D-4F82-9FEB-F18B8534EB6C}">
      <dgm:prSet/>
      <dgm:spPr/>
      <dgm:t>
        <a:bodyPr/>
        <a:lstStyle/>
        <a:p>
          <a:endParaRPr lang="en-US"/>
        </a:p>
      </dgm:t>
    </dgm:pt>
    <dgm:pt modelId="{C9B1436E-6428-4D94-87D9-BB5D7885066B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AT" b="0" i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POS-Tags</a:t>
          </a:r>
          <a:endParaRPr lang="en-US" b="0" i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</dgm:t>
    </dgm:pt>
    <dgm:pt modelId="{6A89EA73-AA1D-4438-9EF0-A08954CDBC1D}" type="parTrans" cxnId="{348B696D-E6FA-4F57-AC76-D670B2C33653}">
      <dgm:prSet/>
      <dgm:spPr/>
      <dgm:t>
        <a:bodyPr/>
        <a:lstStyle/>
        <a:p>
          <a:endParaRPr lang="en-US"/>
        </a:p>
      </dgm:t>
    </dgm:pt>
    <dgm:pt modelId="{ADDE1B93-FFC1-46B1-9988-1793ECB85CCB}" type="sibTrans" cxnId="{348B696D-E6FA-4F57-AC76-D670B2C33653}">
      <dgm:prSet/>
      <dgm:spPr/>
      <dgm:t>
        <a:bodyPr/>
        <a:lstStyle/>
        <a:p>
          <a:endParaRPr lang="en-US"/>
        </a:p>
      </dgm:t>
    </dgm:pt>
    <dgm:pt modelId="{4867B4F0-C1AE-4CA6-AE90-B9346F42A119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GB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D</a:t>
          </a: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ependencies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</dgm:t>
    </dgm:pt>
    <dgm:pt modelId="{158B26D7-E2FA-47BD-8F65-E79F9E2F6E51}" type="parTrans" cxnId="{77A95F64-E859-4FFC-8CC1-9BA0A313EF66}">
      <dgm:prSet/>
      <dgm:spPr/>
      <dgm:t>
        <a:bodyPr/>
        <a:lstStyle/>
        <a:p>
          <a:endParaRPr lang="en-US"/>
        </a:p>
      </dgm:t>
    </dgm:pt>
    <dgm:pt modelId="{C3CC6766-1676-49C4-92CE-EB2DF312CB5B}" type="sibTrans" cxnId="{77A95F64-E859-4FFC-8CC1-9BA0A313EF66}">
      <dgm:prSet/>
      <dgm:spPr/>
      <dgm:t>
        <a:bodyPr/>
        <a:lstStyle/>
        <a:p>
          <a:endParaRPr lang="en-US"/>
        </a:p>
      </dgm:t>
    </dgm:pt>
    <dgm:pt modelId="{602DAAA6-4C82-4329-917D-6868878B02FE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Co-occurence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</dgm:t>
    </dgm:pt>
    <dgm:pt modelId="{C70C553C-E873-4629-9AB7-5E5D108DB508}" type="parTrans" cxnId="{020194E4-67FD-4C60-86B0-097B8BAE6639}">
      <dgm:prSet/>
      <dgm:spPr/>
      <dgm:t>
        <a:bodyPr/>
        <a:lstStyle/>
        <a:p>
          <a:endParaRPr lang="en-US"/>
        </a:p>
      </dgm:t>
    </dgm:pt>
    <dgm:pt modelId="{CD5055DF-6508-4195-A763-8766D1265AC9}" type="sibTrans" cxnId="{020194E4-67FD-4C60-86B0-097B8BAE6639}">
      <dgm:prSet/>
      <dgm:spPr/>
      <dgm:t>
        <a:bodyPr/>
        <a:lstStyle/>
        <a:p>
          <a:endParaRPr lang="en-US"/>
        </a:p>
      </dgm:t>
    </dgm:pt>
    <dgm:pt modelId="{3BCA6E54-8CF5-4358-A714-1F0FA18E49F4}">
      <dgm:prSet/>
      <dgm:spPr/>
      <dgm:t>
        <a:bodyPr/>
        <a:lstStyle/>
        <a:p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Token/Phrase simililarity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005714FD-8897-43AA-88F6-0980F337D481}" type="parTrans" cxnId="{20824577-A17B-4D68-94E6-4C55F00587D3}">
      <dgm:prSet/>
      <dgm:spPr/>
      <dgm:t>
        <a:bodyPr/>
        <a:lstStyle/>
        <a:p>
          <a:endParaRPr lang="en-US"/>
        </a:p>
      </dgm:t>
    </dgm:pt>
    <dgm:pt modelId="{D5B14A2E-6DF9-481D-B826-3EA24B9109A7}" type="sibTrans" cxnId="{20824577-A17B-4D68-94E6-4C55F00587D3}">
      <dgm:prSet/>
      <dgm:spPr/>
      <dgm:t>
        <a:bodyPr/>
        <a:lstStyle/>
        <a:p>
          <a:endParaRPr lang="en-US"/>
        </a:p>
      </dgm:t>
    </dgm:pt>
    <dgm:pt modelId="{6ACCE5DB-67CE-478D-8169-DFE23FA73D08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Levenstein distance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97A2A4A5-A17B-4000-AA96-91CAA93B4415}" type="parTrans" cxnId="{49FFEDCF-2857-4673-B297-5C01B06F21A0}">
      <dgm:prSet/>
      <dgm:spPr/>
      <dgm:t>
        <a:bodyPr/>
        <a:lstStyle/>
        <a:p>
          <a:endParaRPr lang="en-US"/>
        </a:p>
      </dgm:t>
    </dgm:pt>
    <dgm:pt modelId="{2A9EED1A-D118-46B4-9C7E-D57817AD4AD4}" type="sibTrans" cxnId="{49FFEDCF-2857-4673-B297-5C01B06F21A0}">
      <dgm:prSet/>
      <dgm:spPr/>
      <dgm:t>
        <a:bodyPr/>
        <a:lstStyle/>
        <a:p>
          <a:endParaRPr lang="en-US"/>
        </a:p>
      </dgm:t>
    </dgm:pt>
    <dgm:pt modelId="{6C8A422C-D6D0-41F2-8E95-625974D39AE4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Embedding distance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06F18B6A-E7C8-4619-B174-CAC8570136D1}" type="parTrans" cxnId="{2BB9628B-8CBB-4BEC-B640-139EADC2D118}">
      <dgm:prSet/>
      <dgm:spPr/>
      <dgm:t>
        <a:bodyPr/>
        <a:lstStyle/>
        <a:p>
          <a:endParaRPr lang="en-US"/>
        </a:p>
      </dgm:t>
    </dgm:pt>
    <dgm:pt modelId="{A746D623-0F73-4B4C-B5C7-1621F7A1D530}" type="sibTrans" cxnId="{2BB9628B-8CBB-4BEC-B640-139EADC2D118}">
      <dgm:prSet/>
      <dgm:spPr/>
      <dgm:t>
        <a:bodyPr/>
        <a:lstStyle/>
        <a:p>
          <a:endParaRPr lang="en-US"/>
        </a:p>
      </dgm:t>
    </dgm:pt>
    <dgm:pt modelId="{9DD1DC93-299F-4512-A093-A6D8B3ED026F}">
      <dgm:prSet/>
      <dgm:spPr/>
      <dgm:t>
        <a:bodyPr/>
        <a:lstStyle/>
        <a:p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Word Embeddings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1DC575D4-3EEE-406C-B7A5-F0D2CC5CEDC5}" type="parTrans" cxnId="{5B52FCF6-A846-4D64-945F-2394FBF668D7}">
      <dgm:prSet/>
      <dgm:spPr/>
      <dgm:t>
        <a:bodyPr/>
        <a:lstStyle/>
        <a:p>
          <a:endParaRPr lang="en-US"/>
        </a:p>
      </dgm:t>
    </dgm:pt>
    <dgm:pt modelId="{543C0ED9-7DE5-44AF-B823-FAB62B3C1730}" type="sibTrans" cxnId="{5B52FCF6-A846-4D64-945F-2394FBF668D7}">
      <dgm:prSet/>
      <dgm:spPr/>
      <dgm:t>
        <a:bodyPr/>
        <a:lstStyle/>
        <a:p>
          <a:endParaRPr lang="en-US"/>
        </a:p>
      </dgm:t>
    </dgm:pt>
    <dgm:pt modelId="{49C69C2D-0705-4A2C-919D-1D367269CFB2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GB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W</a:t>
          </a: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ord2vec (</a:t>
          </a:r>
          <a:r>
            <a:rPr lang="en-GB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Context independent model)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</dgm:t>
    </dgm:pt>
    <dgm:pt modelId="{87CCEE70-AA36-4031-A182-4B48D1669F54}" type="parTrans" cxnId="{A22CEFB5-6D03-4585-9A73-0D0B061789F1}">
      <dgm:prSet/>
      <dgm:spPr/>
      <dgm:t>
        <a:bodyPr/>
        <a:lstStyle/>
        <a:p>
          <a:endParaRPr lang="en-US"/>
        </a:p>
      </dgm:t>
    </dgm:pt>
    <dgm:pt modelId="{A396692C-47B2-4F89-B379-17923CBF84EC}" type="sibTrans" cxnId="{A22CEFB5-6D03-4585-9A73-0D0B061789F1}">
      <dgm:prSet/>
      <dgm:spPr/>
      <dgm:t>
        <a:bodyPr/>
        <a:lstStyle/>
        <a:p>
          <a:endParaRPr lang="en-US"/>
        </a:p>
      </dgm:t>
    </dgm:pt>
    <dgm:pt modelId="{D1B24C29-8CEB-4DC7-8432-BBA6407A36EA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GB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Context dependent models v</a:t>
          </a:r>
          <a:r>
            <a:rPr lang="de-AT" b="0" i="0" dirty="0" err="1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ia</a:t>
          </a:r>
          <a:r>
            <a:rPr lang="de-AT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 </a:t>
          </a: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Language Models (esp. transformer models like BERT)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</dgm:t>
    </dgm:pt>
    <dgm:pt modelId="{88CA1D77-190E-4235-A34F-1BB92ABFFE5F}" type="parTrans" cxnId="{A57EE51C-429F-413A-90DF-6B1ED25916B6}">
      <dgm:prSet/>
      <dgm:spPr/>
      <dgm:t>
        <a:bodyPr/>
        <a:lstStyle/>
        <a:p>
          <a:endParaRPr lang="en-US"/>
        </a:p>
      </dgm:t>
    </dgm:pt>
    <dgm:pt modelId="{DE392EC8-2D14-4109-BBE2-5CEEC02048E5}" type="sibTrans" cxnId="{A57EE51C-429F-413A-90DF-6B1ED25916B6}">
      <dgm:prSet/>
      <dgm:spPr/>
      <dgm:t>
        <a:bodyPr/>
        <a:lstStyle/>
        <a:p>
          <a:endParaRPr lang="en-US"/>
        </a:p>
      </dgm:t>
    </dgm:pt>
    <dgm:pt modelId="{46AC3E89-4B3D-400E-B8C0-DB88D04CD58F}">
      <dgm:prSet/>
      <dgm:spPr/>
      <dgm:t>
        <a:bodyPr/>
        <a:lstStyle/>
        <a:p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Advanced Features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974BA13-98C1-4940-B140-64F896BE5B48}" type="parTrans" cxnId="{48F0D19C-C658-46AB-80D2-47A63C88AE6B}">
      <dgm:prSet/>
      <dgm:spPr/>
      <dgm:t>
        <a:bodyPr/>
        <a:lstStyle/>
        <a:p>
          <a:endParaRPr lang="en-US"/>
        </a:p>
      </dgm:t>
    </dgm:pt>
    <dgm:pt modelId="{AB04F617-555A-4AE3-BC53-45B23285B2F8}" type="sibTrans" cxnId="{48F0D19C-C658-46AB-80D2-47A63C88AE6B}">
      <dgm:prSet/>
      <dgm:spPr/>
      <dgm:t>
        <a:bodyPr/>
        <a:lstStyle/>
        <a:p>
          <a:endParaRPr lang="en-US"/>
        </a:p>
      </dgm:t>
    </dgm:pt>
    <dgm:pt modelId="{2454807B-945D-41DD-BAD8-84E499B5C1A6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Sentiment, Topic, </a:t>
          </a:r>
          <a:r>
            <a:rPr lang="en-GB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Entities , </a:t>
          </a:r>
          <a:r>
            <a:rPr lang="en-AT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…</a:t>
          </a:r>
          <a:endParaRPr lang="en-US" b="0" i="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FB333D02-8429-4C54-B2F7-6A47B6425E5B}" type="parTrans" cxnId="{485E5AFB-807E-4CA1-B5D4-D49673D066DE}">
      <dgm:prSet/>
      <dgm:spPr/>
      <dgm:t>
        <a:bodyPr/>
        <a:lstStyle/>
        <a:p>
          <a:endParaRPr lang="en-US"/>
        </a:p>
      </dgm:t>
    </dgm:pt>
    <dgm:pt modelId="{9FD4EB30-A63D-4D1F-9A49-3C072BAEA6DD}" type="sibTrans" cxnId="{485E5AFB-807E-4CA1-B5D4-D49673D066DE}">
      <dgm:prSet/>
      <dgm:spPr/>
      <dgm:t>
        <a:bodyPr/>
        <a:lstStyle/>
        <a:p>
          <a:endParaRPr lang="en-US"/>
        </a:p>
      </dgm:t>
    </dgm:pt>
    <dgm:pt modelId="{3A5FFAE1-10A2-8A48-9406-A9F353B2B5AC}" type="pres">
      <dgm:prSet presAssocID="{FD058FD4-7FA7-412A-9E85-A542B9F56D43}" presName="linear" presStyleCnt="0">
        <dgm:presLayoutVars>
          <dgm:animLvl val="lvl"/>
          <dgm:resizeHandles val="exact"/>
        </dgm:presLayoutVars>
      </dgm:prSet>
      <dgm:spPr/>
    </dgm:pt>
    <dgm:pt modelId="{FA1E354D-CCC3-1742-AFF1-D22B2A4664B5}" type="pres">
      <dgm:prSet presAssocID="{064DB7BB-E905-44EF-834A-ABE57AF7F622}" presName="parentText" presStyleLbl="node1" presStyleIdx="0" presStyleCnt="5" custLinFactNeighborX="227">
        <dgm:presLayoutVars>
          <dgm:chMax val="0"/>
          <dgm:bulletEnabled val="1"/>
        </dgm:presLayoutVars>
      </dgm:prSet>
      <dgm:spPr/>
    </dgm:pt>
    <dgm:pt modelId="{01C7768D-72EB-1C4A-8D96-737210898F34}" type="pres">
      <dgm:prSet presAssocID="{064DB7BB-E905-44EF-834A-ABE57AF7F622}" presName="childText" presStyleLbl="revTx" presStyleIdx="0" presStyleCnt="5">
        <dgm:presLayoutVars>
          <dgm:bulletEnabled val="1"/>
        </dgm:presLayoutVars>
      </dgm:prSet>
      <dgm:spPr/>
    </dgm:pt>
    <dgm:pt modelId="{38847CF4-45D0-3542-9FB2-BEA8A4BB4AFC}" type="pres">
      <dgm:prSet presAssocID="{77C227EF-DC63-4897-A480-E9BD28618EA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5EFE227-6094-C14F-9456-D8D4C27D41AD}" type="pres">
      <dgm:prSet presAssocID="{77C227EF-DC63-4897-A480-E9BD28618EA5}" presName="childText" presStyleLbl="revTx" presStyleIdx="1" presStyleCnt="5">
        <dgm:presLayoutVars>
          <dgm:bulletEnabled val="1"/>
        </dgm:presLayoutVars>
      </dgm:prSet>
      <dgm:spPr/>
    </dgm:pt>
    <dgm:pt modelId="{D17DEAEE-03CE-064D-8A49-928179155B0F}" type="pres">
      <dgm:prSet presAssocID="{3BCA6E54-8CF5-4358-A714-1F0FA18E49F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F5BD497-194C-2D4A-814C-7F40C8ABE209}" type="pres">
      <dgm:prSet presAssocID="{3BCA6E54-8CF5-4358-A714-1F0FA18E49F4}" presName="childText" presStyleLbl="revTx" presStyleIdx="2" presStyleCnt="5">
        <dgm:presLayoutVars>
          <dgm:bulletEnabled val="1"/>
        </dgm:presLayoutVars>
      </dgm:prSet>
      <dgm:spPr/>
    </dgm:pt>
    <dgm:pt modelId="{1E68F8E8-F1A0-5C4A-A534-230B327DEADD}" type="pres">
      <dgm:prSet presAssocID="{9DD1DC93-299F-4512-A093-A6D8B3ED02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42D2001-DC41-9345-842E-2501F71131C8}" type="pres">
      <dgm:prSet presAssocID="{9DD1DC93-299F-4512-A093-A6D8B3ED026F}" presName="childText" presStyleLbl="revTx" presStyleIdx="3" presStyleCnt="5">
        <dgm:presLayoutVars>
          <dgm:bulletEnabled val="1"/>
        </dgm:presLayoutVars>
      </dgm:prSet>
      <dgm:spPr/>
    </dgm:pt>
    <dgm:pt modelId="{A6E20D6C-4498-E04F-8392-F708F0068324}" type="pres">
      <dgm:prSet presAssocID="{46AC3E89-4B3D-400E-B8C0-DB88D04CD58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D6DD80A-FC73-2843-BA5F-F07A6CDC4077}" type="pres">
      <dgm:prSet presAssocID="{46AC3E89-4B3D-400E-B8C0-DB88D04CD58F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F79DE603-DB1D-ED40-AC55-C2DC3FC32EA7}" type="presOf" srcId="{9DD1DC93-299F-4512-A093-A6D8B3ED026F}" destId="{1E68F8E8-F1A0-5C4A-A534-230B327DEADD}" srcOrd="0" destOrd="0" presId="urn:microsoft.com/office/officeart/2005/8/layout/vList2"/>
    <dgm:cxn modelId="{A1EBC513-E30F-9944-8109-C899B8191B43}" type="presOf" srcId="{49C69C2D-0705-4A2C-919D-1D367269CFB2}" destId="{342D2001-DC41-9345-842E-2501F71131C8}" srcOrd="0" destOrd="0" presId="urn:microsoft.com/office/officeart/2005/8/layout/vList2"/>
    <dgm:cxn modelId="{E3E33516-78BF-C244-9D24-CA63BC9E1CBA}" type="presOf" srcId="{6ACCE5DB-67CE-478D-8169-DFE23FA73D08}" destId="{BF5BD497-194C-2D4A-814C-7F40C8ABE209}" srcOrd="0" destOrd="0" presId="urn:microsoft.com/office/officeart/2005/8/layout/vList2"/>
    <dgm:cxn modelId="{A57EE51C-429F-413A-90DF-6B1ED25916B6}" srcId="{9DD1DC93-299F-4512-A093-A6D8B3ED026F}" destId="{D1B24C29-8CEB-4DC7-8432-BBA6407A36EA}" srcOrd="1" destOrd="0" parTransId="{88CA1D77-190E-4235-A34F-1BB92ABFFE5F}" sibTransId="{DE392EC8-2D14-4109-BBE2-5CEEC02048E5}"/>
    <dgm:cxn modelId="{FE65092F-4D2D-4F82-9FEB-F18B8534EB6C}" srcId="{FD058FD4-7FA7-412A-9E85-A542B9F56D43}" destId="{77C227EF-DC63-4897-A480-E9BD28618EA5}" srcOrd="1" destOrd="0" parTransId="{4A088453-B432-499B-92D3-CECC963BABB3}" sibTransId="{0ED88E7F-2A27-4F9E-BE00-B4DEDCCEB265}"/>
    <dgm:cxn modelId="{B2CE3C2F-AE77-A849-AD18-21904B7F3AAD}" type="presOf" srcId="{77C227EF-DC63-4897-A480-E9BD28618EA5}" destId="{38847CF4-45D0-3542-9FB2-BEA8A4BB4AFC}" srcOrd="0" destOrd="0" presId="urn:microsoft.com/office/officeart/2005/8/layout/vList2"/>
    <dgm:cxn modelId="{FE96CF2F-7821-2742-B7C7-C833265EE280}" type="presOf" srcId="{D1B24C29-8CEB-4DC7-8432-BBA6407A36EA}" destId="{342D2001-DC41-9345-842E-2501F71131C8}" srcOrd="0" destOrd="1" presId="urn:microsoft.com/office/officeart/2005/8/layout/vList2"/>
    <dgm:cxn modelId="{6CD33D3A-C50D-4B81-A00F-1261ECB7E414}" srcId="{064DB7BB-E905-44EF-834A-ABE57AF7F622}" destId="{DDD107A2-DB63-4938-AAA5-3BB0E6113788}" srcOrd="0" destOrd="0" parTransId="{C00B8C26-34F7-469F-B3AE-7D8923B773AF}" sibTransId="{83D0419D-7593-4180-99A2-5632AA232E39}"/>
    <dgm:cxn modelId="{C3A0C84B-2E4A-4B4E-B6BF-F51E0453B2AB}" type="presOf" srcId="{3BCA6E54-8CF5-4358-A714-1F0FA18E49F4}" destId="{D17DEAEE-03CE-064D-8A49-928179155B0F}" srcOrd="0" destOrd="0" presId="urn:microsoft.com/office/officeart/2005/8/layout/vList2"/>
    <dgm:cxn modelId="{3FFD3064-D92D-964D-A773-EADE3CB291CB}" type="presOf" srcId="{FD058FD4-7FA7-412A-9E85-A542B9F56D43}" destId="{3A5FFAE1-10A2-8A48-9406-A9F353B2B5AC}" srcOrd="0" destOrd="0" presId="urn:microsoft.com/office/officeart/2005/8/layout/vList2"/>
    <dgm:cxn modelId="{77A95F64-E859-4FFC-8CC1-9BA0A313EF66}" srcId="{77C227EF-DC63-4897-A480-E9BD28618EA5}" destId="{4867B4F0-C1AE-4CA6-AE90-B9346F42A119}" srcOrd="1" destOrd="0" parTransId="{158B26D7-E2FA-47BD-8F65-E79F9E2F6E51}" sibTransId="{C3CC6766-1676-49C4-92CE-EB2DF312CB5B}"/>
    <dgm:cxn modelId="{4200B16B-BD4C-7042-88CF-D6EBD889981B}" type="presOf" srcId="{C9B1436E-6428-4D94-87D9-BB5D7885066B}" destId="{25EFE227-6094-C14F-9456-D8D4C27D41AD}" srcOrd="0" destOrd="0" presId="urn:microsoft.com/office/officeart/2005/8/layout/vList2"/>
    <dgm:cxn modelId="{348B696D-E6FA-4F57-AC76-D670B2C33653}" srcId="{77C227EF-DC63-4897-A480-E9BD28618EA5}" destId="{C9B1436E-6428-4D94-87D9-BB5D7885066B}" srcOrd="0" destOrd="0" parTransId="{6A89EA73-AA1D-4438-9EF0-A08954CDBC1D}" sibTransId="{ADDE1B93-FFC1-46B1-9988-1793ECB85CCB}"/>
    <dgm:cxn modelId="{20824577-A17B-4D68-94E6-4C55F00587D3}" srcId="{FD058FD4-7FA7-412A-9E85-A542B9F56D43}" destId="{3BCA6E54-8CF5-4358-A714-1F0FA18E49F4}" srcOrd="2" destOrd="0" parTransId="{005714FD-8897-43AA-88F6-0980F337D481}" sibTransId="{D5B14A2E-6DF9-481D-B826-3EA24B9109A7}"/>
    <dgm:cxn modelId="{AF847E7D-63EC-9E4F-8A5A-F25CB0D16544}" type="presOf" srcId="{DDD107A2-DB63-4938-AAA5-3BB0E6113788}" destId="{01C7768D-72EB-1C4A-8D96-737210898F34}" srcOrd="0" destOrd="0" presId="urn:microsoft.com/office/officeart/2005/8/layout/vList2"/>
    <dgm:cxn modelId="{46930584-1C7C-664E-A74B-81D2E1B9BAB3}" type="presOf" srcId="{6C8A422C-D6D0-41F2-8E95-625974D39AE4}" destId="{BF5BD497-194C-2D4A-814C-7F40C8ABE209}" srcOrd="0" destOrd="1" presId="urn:microsoft.com/office/officeart/2005/8/layout/vList2"/>
    <dgm:cxn modelId="{2BB9628B-8CBB-4BEC-B640-139EADC2D118}" srcId="{3BCA6E54-8CF5-4358-A714-1F0FA18E49F4}" destId="{6C8A422C-D6D0-41F2-8E95-625974D39AE4}" srcOrd="1" destOrd="0" parTransId="{06F18B6A-E7C8-4619-B174-CAC8570136D1}" sibTransId="{A746D623-0F73-4B4C-B5C7-1621F7A1D530}"/>
    <dgm:cxn modelId="{063B5B90-EA6F-A541-8DFD-1553BDF87A33}" type="presOf" srcId="{2454807B-945D-41DD-BAD8-84E499B5C1A6}" destId="{2D6DD80A-FC73-2843-BA5F-F07A6CDC4077}" srcOrd="0" destOrd="0" presId="urn:microsoft.com/office/officeart/2005/8/layout/vList2"/>
    <dgm:cxn modelId="{48F0D19C-C658-46AB-80D2-47A63C88AE6B}" srcId="{FD058FD4-7FA7-412A-9E85-A542B9F56D43}" destId="{46AC3E89-4B3D-400E-B8C0-DB88D04CD58F}" srcOrd="4" destOrd="0" parTransId="{E974BA13-98C1-4940-B140-64F896BE5B48}" sibTransId="{AB04F617-555A-4AE3-BC53-45B23285B2F8}"/>
    <dgm:cxn modelId="{989DC09E-E040-E041-BC90-0ED794DE7E20}" type="presOf" srcId="{46AC3E89-4B3D-400E-B8C0-DB88D04CD58F}" destId="{A6E20D6C-4498-E04F-8392-F708F0068324}" srcOrd="0" destOrd="0" presId="urn:microsoft.com/office/officeart/2005/8/layout/vList2"/>
    <dgm:cxn modelId="{76D884A5-7F92-410A-A05D-2502CF090CD2}" srcId="{FD058FD4-7FA7-412A-9E85-A542B9F56D43}" destId="{064DB7BB-E905-44EF-834A-ABE57AF7F622}" srcOrd="0" destOrd="0" parTransId="{38197C95-00E4-482F-BD47-167FD56F316E}" sibTransId="{39F4A892-3CBC-49AF-AE5F-5496E2FC3553}"/>
    <dgm:cxn modelId="{025137AD-E323-6D49-9042-9F976014EE4D}" type="presOf" srcId="{4867B4F0-C1AE-4CA6-AE90-B9346F42A119}" destId="{25EFE227-6094-C14F-9456-D8D4C27D41AD}" srcOrd="0" destOrd="1" presId="urn:microsoft.com/office/officeart/2005/8/layout/vList2"/>
    <dgm:cxn modelId="{90C75EB0-8BB9-E041-856B-BEDD016DD62E}" type="presOf" srcId="{602DAAA6-4C82-4329-917D-6868878B02FE}" destId="{25EFE227-6094-C14F-9456-D8D4C27D41AD}" srcOrd="0" destOrd="2" presId="urn:microsoft.com/office/officeart/2005/8/layout/vList2"/>
    <dgm:cxn modelId="{A22CEFB5-6D03-4585-9A73-0D0B061789F1}" srcId="{9DD1DC93-299F-4512-A093-A6D8B3ED026F}" destId="{49C69C2D-0705-4A2C-919D-1D367269CFB2}" srcOrd="0" destOrd="0" parTransId="{87CCEE70-AA36-4031-A182-4B48D1669F54}" sibTransId="{A396692C-47B2-4F89-B379-17923CBF84EC}"/>
    <dgm:cxn modelId="{49FFEDCF-2857-4673-B297-5C01B06F21A0}" srcId="{3BCA6E54-8CF5-4358-A714-1F0FA18E49F4}" destId="{6ACCE5DB-67CE-478D-8169-DFE23FA73D08}" srcOrd="0" destOrd="0" parTransId="{97A2A4A5-A17B-4000-AA96-91CAA93B4415}" sibTransId="{2A9EED1A-D118-46B4-9C7E-D57817AD4AD4}"/>
    <dgm:cxn modelId="{020194E4-67FD-4C60-86B0-097B8BAE6639}" srcId="{77C227EF-DC63-4897-A480-E9BD28618EA5}" destId="{602DAAA6-4C82-4329-917D-6868878B02FE}" srcOrd="2" destOrd="0" parTransId="{C70C553C-E873-4629-9AB7-5E5D108DB508}" sibTransId="{CD5055DF-6508-4195-A763-8766D1265AC9}"/>
    <dgm:cxn modelId="{4DA503F4-4A99-9B4C-881B-D40E51A3532F}" type="presOf" srcId="{064DB7BB-E905-44EF-834A-ABE57AF7F622}" destId="{FA1E354D-CCC3-1742-AFF1-D22B2A4664B5}" srcOrd="0" destOrd="0" presId="urn:microsoft.com/office/officeart/2005/8/layout/vList2"/>
    <dgm:cxn modelId="{5B52FCF6-A846-4D64-945F-2394FBF668D7}" srcId="{FD058FD4-7FA7-412A-9E85-A542B9F56D43}" destId="{9DD1DC93-299F-4512-A093-A6D8B3ED026F}" srcOrd="3" destOrd="0" parTransId="{1DC575D4-3EEE-406C-B7A5-F0D2CC5CEDC5}" sibTransId="{543C0ED9-7DE5-44AF-B823-FAB62B3C1730}"/>
    <dgm:cxn modelId="{485E5AFB-807E-4CA1-B5D4-D49673D066DE}" srcId="{46AC3E89-4B3D-400E-B8C0-DB88D04CD58F}" destId="{2454807B-945D-41DD-BAD8-84E499B5C1A6}" srcOrd="0" destOrd="0" parTransId="{FB333D02-8429-4C54-B2F7-6A47B6425E5B}" sibTransId="{9FD4EB30-A63D-4D1F-9A49-3C072BAEA6DD}"/>
    <dgm:cxn modelId="{0743E2BD-0562-7341-AA5A-E2FC754C5D5E}" type="presParOf" srcId="{3A5FFAE1-10A2-8A48-9406-A9F353B2B5AC}" destId="{FA1E354D-CCC3-1742-AFF1-D22B2A4664B5}" srcOrd="0" destOrd="0" presId="urn:microsoft.com/office/officeart/2005/8/layout/vList2"/>
    <dgm:cxn modelId="{884A2A7B-E5AE-DD4C-B3B1-2D3D4C967FA2}" type="presParOf" srcId="{3A5FFAE1-10A2-8A48-9406-A9F353B2B5AC}" destId="{01C7768D-72EB-1C4A-8D96-737210898F34}" srcOrd="1" destOrd="0" presId="urn:microsoft.com/office/officeart/2005/8/layout/vList2"/>
    <dgm:cxn modelId="{BE507906-AFC2-594E-8473-13AF50B5311A}" type="presParOf" srcId="{3A5FFAE1-10A2-8A48-9406-A9F353B2B5AC}" destId="{38847CF4-45D0-3542-9FB2-BEA8A4BB4AFC}" srcOrd="2" destOrd="0" presId="urn:microsoft.com/office/officeart/2005/8/layout/vList2"/>
    <dgm:cxn modelId="{6FC73CF9-B5E1-5640-A34A-793CE4D07576}" type="presParOf" srcId="{3A5FFAE1-10A2-8A48-9406-A9F353B2B5AC}" destId="{25EFE227-6094-C14F-9456-D8D4C27D41AD}" srcOrd="3" destOrd="0" presId="urn:microsoft.com/office/officeart/2005/8/layout/vList2"/>
    <dgm:cxn modelId="{048E6013-78E8-4146-862C-E990B4E2A119}" type="presParOf" srcId="{3A5FFAE1-10A2-8A48-9406-A9F353B2B5AC}" destId="{D17DEAEE-03CE-064D-8A49-928179155B0F}" srcOrd="4" destOrd="0" presId="urn:microsoft.com/office/officeart/2005/8/layout/vList2"/>
    <dgm:cxn modelId="{F8666C80-5B4A-2747-B23C-1072758F0B81}" type="presParOf" srcId="{3A5FFAE1-10A2-8A48-9406-A9F353B2B5AC}" destId="{BF5BD497-194C-2D4A-814C-7F40C8ABE209}" srcOrd="5" destOrd="0" presId="urn:microsoft.com/office/officeart/2005/8/layout/vList2"/>
    <dgm:cxn modelId="{34037A5F-FA31-D847-A97A-A0CD2378E9AE}" type="presParOf" srcId="{3A5FFAE1-10A2-8A48-9406-A9F353B2B5AC}" destId="{1E68F8E8-F1A0-5C4A-A534-230B327DEADD}" srcOrd="6" destOrd="0" presId="urn:microsoft.com/office/officeart/2005/8/layout/vList2"/>
    <dgm:cxn modelId="{AF6A0641-ED08-C840-9689-A278F593BF0B}" type="presParOf" srcId="{3A5FFAE1-10A2-8A48-9406-A9F353B2B5AC}" destId="{342D2001-DC41-9345-842E-2501F71131C8}" srcOrd="7" destOrd="0" presId="urn:microsoft.com/office/officeart/2005/8/layout/vList2"/>
    <dgm:cxn modelId="{8D9619E5-49D9-0342-83E0-C2A7579E055A}" type="presParOf" srcId="{3A5FFAE1-10A2-8A48-9406-A9F353B2B5AC}" destId="{A6E20D6C-4498-E04F-8392-F708F0068324}" srcOrd="8" destOrd="0" presId="urn:microsoft.com/office/officeart/2005/8/layout/vList2"/>
    <dgm:cxn modelId="{D0661C99-E327-4A41-A423-9A5F36086A5C}" type="presParOf" srcId="{3A5FFAE1-10A2-8A48-9406-A9F353B2B5AC}" destId="{2D6DD80A-FC73-2843-BA5F-F07A6CDC407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E354D-CCC3-1742-AFF1-D22B2A4664B5}">
      <dsp:nvSpPr>
        <dsp:cNvPr id="0" name=""/>
        <dsp:cNvSpPr/>
      </dsp:nvSpPr>
      <dsp:spPr>
        <a:xfrm>
          <a:off x="0" y="58598"/>
          <a:ext cx="568380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17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Text &amp; Language</a:t>
          </a:r>
          <a:endParaRPr lang="en-US" sz="17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sp:txBody>
      <dsp:txXfrm>
        <a:off x="19904" y="78502"/>
        <a:ext cx="5643992" cy="367937"/>
      </dsp:txXfrm>
    </dsp:sp>
    <dsp:sp modelId="{01C7768D-72EB-1C4A-8D96-737210898F34}">
      <dsp:nvSpPr>
        <dsp:cNvPr id="0" name=""/>
        <dsp:cNvSpPr/>
      </dsp:nvSpPr>
      <dsp:spPr>
        <a:xfrm>
          <a:off x="0" y="466343"/>
          <a:ext cx="5683800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6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Why is it important?</a:t>
          </a:r>
          <a:endParaRPr lang="en-US" sz="13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US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What is it?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US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Why is it difficult to work with?</a:t>
          </a:r>
        </a:p>
      </dsp:txBody>
      <dsp:txXfrm>
        <a:off x="0" y="466343"/>
        <a:ext cx="5683800" cy="668609"/>
      </dsp:txXfrm>
    </dsp:sp>
    <dsp:sp modelId="{566CEE40-EA49-1843-88B3-4D6F77303696}">
      <dsp:nvSpPr>
        <dsp:cNvPr id="0" name=""/>
        <dsp:cNvSpPr/>
      </dsp:nvSpPr>
      <dsp:spPr>
        <a:xfrm>
          <a:off x="0" y="1134953"/>
          <a:ext cx="568380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T" sz="17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Visualizing Text</a:t>
          </a:r>
          <a:endParaRPr lang="en-US" sz="1700" b="0" i="0" kern="120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</dsp:txBody>
      <dsp:txXfrm>
        <a:off x="19904" y="1154857"/>
        <a:ext cx="5643992" cy="367937"/>
      </dsp:txXfrm>
    </dsp:sp>
    <dsp:sp modelId="{7F2A217B-FC9D-9D48-8CE6-A5E3C69EE4AC}">
      <dsp:nvSpPr>
        <dsp:cNvPr id="0" name=""/>
        <dsp:cNvSpPr/>
      </dsp:nvSpPr>
      <dsp:spPr>
        <a:xfrm>
          <a:off x="0" y="1542698"/>
          <a:ext cx="5683800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6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US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What is possible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Feature Extraction</a:t>
          </a:r>
          <a:endParaRPr lang="en-US" sz="1300" b="0" i="0" kern="120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</dsp:txBody>
      <dsp:txXfrm>
        <a:off x="0" y="1542698"/>
        <a:ext cx="5683800" cy="448672"/>
      </dsp:txXfrm>
    </dsp:sp>
    <dsp:sp modelId="{D17DEAEE-03CE-064D-8A49-928179155B0F}">
      <dsp:nvSpPr>
        <dsp:cNvPr id="0" name=""/>
        <dsp:cNvSpPr/>
      </dsp:nvSpPr>
      <dsp:spPr>
        <a:xfrm>
          <a:off x="0" y="1991371"/>
          <a:ext cx="568380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17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Code Examples</a:t>
          </a:r>
          <a:endParaRPr lang="en-US" sz="17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sp:txBody>
      <dsp:txXfrm>
        <a:off x="19904" y="2011275"/>
        <a:ext cx="5643992" cy="367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E354D-CCC3-1742-AFF1-D22B2A4664B5}">
      <dsp:nvSpPr>
        <dsp:cNvPr id="0" name=""/>
        <dsp:cNvSpPr/>
      </dsp:nvSpPr>
      <dsp:spPr>
        <a:xfrm>
          <a:off x="0" y="35271"/>
          <a:ext cx="5683800" cy="343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Morphology</a:t>
          </a:r>
          <a:endParaRPr lang="en-US" sz="1400" kern="1200" dirty="0"/>
        </a:p>
      </dsp:txBody>
      <dsp:txXfrm>
        <a:off x="16792" y="52063"/>
        <a:ext cx="5650216" cy="310396"/>
      </dsp:txXfrm>
    </dsp:sp>
    <dsp:sp modelId="{01C7768D-72EB-1C4A-8D96-737210898F34}">
      <dsp:nvSpPr>
        <dsp:cNvPr id="0" name=""/>
        <dsp:cNvSpPr/>
      </dsp:nvSpPr>
      <dsp:spPr>
        <a:xfrm>
          <a:off x="0" y="392781"/>
          <a:ext cx="56838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61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GB" sz="110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The study of the way words are built up from smaller meaning units</a:t>
          </a:r>
          <a:endParaRPr lang="en-US" sz="1100" kern="1200" dirty="0"/>
        </a:p>
      </dsp:txBody>
      <dsp:txXfrm>
        <a:off x="0" y="392781"/>
        <a:ext cx="5683800" cy="231840"/>
      </dsp:txXfrm>
    </dsp:sp>
    <dsp:sp modelId="{38847CF4-45D0-3542-9FB2-BEA8A4BB4AFC}">
      <dsp:nvSpPr>
        <dsp:cNvPr id="0" name=""/>
        <dsp:cNvSpPr/>
      </dsp:nvSpPr>
      <dsp:spPr>
        <a:xfrm>
          <a:off x="0" y="624621"/>
          <a:ext cx="5683800" cy="343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Morphemes</a:t>
          </a:r>
          <a:endParaRPr lang="en-US" sz="1400" kern="1200" dirty="0"/>
        </a:p>
      </dsp:txBody>
      <dsp:txXfrm>
        <a:off x="16792" y="641413"/>
        <a:ext cx="5650216" cy="310396"/>
      </dsp:txXfrm>
    </dsp:sp>
    <dsp:sp modelId="{25EFE227-6094-C14F-9456-D8D4C27D41AD}">
      <dsp:nvSpPr>
        <dsp:cNvPr id="0" name=""/>
        <dsp:cNvSpPr/>
      </dsp:nvSpPr>
      <dsp:spPr>
        <a:xfrm>
          <a:off x="0" y="968601"/>
          <a:ext cx="5683800" cy="383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61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GB" sz="110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The smallest meaningful unit in the grammar of a language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GB" sz="110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Root, Stem, Lemma</a:t>
          </a:r>
        </a:p>
      </dsp:txBody>
      <dsp:txXfrm>
        <a:off x="0" y="968601"/>
        <a:ext cx="5683800" cy="383985"/>
      </dsp:txXfrm>
    </dsp:sp>
    <dsp:sp modelId="{914866DB-7643-E540-BBA0-48E6C7BC0C4F}">
      <dsp:nvSpPr>
        <dsp:cNvPr id="0" name=""/>
        <dsp:cNvSpPr/>
      </dsp:nvSpPr>
      <dsp:spPr>
        <a:xfrm>
          <a:off x="0" y="1352586"/>
          <a:ext cx="5683800" cy="343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GB" sz="14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Stemming &amp; lemmatization </a:t>
          </a:r>
        </a:p>
      </dsp:txBody>
      <dsp:txXfrm>
        <a:off x="16792" y="1369378"/>
        <a:ext cx="5650216" cy="310396"/>
      </dsp:txXfrm>
    </dsp:sp>
    <dsp:sp modelId="{67156F99-3E77-A747-B0EB-9536CA5BF139}">
      <dsp:nvSpPr>
        <dsp:cNvPr id="0" name=""/>
        <dsp:cNvSpPr/>
      </dsp:nvSpPr>
      <dsp:spPr>
        <a:xfrm>
          <a:off x="0" y="1696566"/>
          <a:ext cx="568380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61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GB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Different Approaches to the problem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GB" sz="1100" b="0" i="0" kern="1200" dirty="0" err="1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morphy</a:t>
          </a:r>
          <a:r>
            <a:rPr lang="en-GB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() vs. Porter Stemmer</a:t>
          </a:r>
        </a:p>
      </dsp:txBody>
      <dsp:txXfrm>
        <a:off x="0" y="1696566"/>
        <a:ext cx="5683800" cy="376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E354D-CCC3-1742-AFF1-D22B2A4664B5}">
      <dsp:nvSpPr>
        <dsp:cNvPr id="0" name=""/>
        <dsp:cNvSpPr/>
      </dsp:nvSpPr>
      <dsp:spPr>
        <a:xfrm>
          <a:off x="0" y="5868"/>
          <a:ext cx="568380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17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Basics informations</a:t>
          </a:r>
          <a:endParaRPr lang="en-US" sz="17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sp:txBody>
      <dsp:txXfrm>
        <a:off x="19904" y="25772"/>
        <a:ext cx="5643992" cy="367937"/>
      </dsp:txXfrm>
    </dsp:sp>
    <dsp:sp modelId="{01C7768D-72EB-1C4A-8D96-737210898F34}">
      <dsp:nvSpPr>
        <dsp:cNvPr id="0" name=""/>
        <dsp:cNvSpPr/>
      </dsp:nvSpPr>
      <dsp:spPr>
        <a:xfrm>
          <a:off x="0" y="413613"/>
          <a:ext cx="56838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6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Term frequency (see Zipfs-Law)</a:t>
          </a:r>
          <a:endParaRPr lang="en-US" sz="13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sp:txBody>
      <dsp:txXfrm>
        <a:off x="0" y="413613"/>
        <a:ext cx="5683800" cy="281520"/>
      </dsp:txXfrm>
    </dsp:sp>
    <dsp:sp modelId="{38847CF4-45D0-3542-9FB2-BEA8A4BB4AFC}">
      <dsp:nvSpPr>
        <dsp:cNvPr id="0" name=""/>
        <dsp:cNvSpPr/>
      </dsp:nvSpPr>
      <dsp:spPr>
        <a:xfrm>
          <a:off x="0" y="695133"/>
          <a:ext cx="568380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17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Token-relationships</a:t>
          </a:r>
          <a:endParaRPr lang="en-US" sz="17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sp:txBody>
      <dsp:txXfrm>
        <a:off x="19904" y="715037"/>
        <a:ext cx="5643992" cy="367937"/>
      </dsp:txXfrm>
    </dsp:sp>
    <dsp:sp modelId="{25EFE227-6094-C14F-9456-D8D4C27D41AD}">
      <dsp:nvSpPr>
        <dsp:cNvPr id="0" name=""/>
        <dsp:cNvSpPr/>
      </dsp:nvSpPr>
      <dsp:spPr>
        <a:xfrm>
          <a:off x="0" y="1102878"/>
          <a:ext cx="5683800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6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AT" sz="1300" b="0" i="0" kern="120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POS-Tags</a:t>
          </a:r>
          <a:endParaRPr lang="en-US" sz="1300" b="0" i="0" kern="120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GB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D</a:t>
          </a:r>
          <a:r>
            <a:rPr lang="en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ependencies</a:t>
          </a:r>
          <a:endParaRPr lang="en-US" sz="1300" b="0" i="0" kern="120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Co-occurence</a:t>
          </a:r>
          <a:endParaRPr lang="en-US" sz="1300" b="0" i="0" kern="120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</dsp:txBody>
      <dsp:txXfrm>
        <a:off x="0" y="1102878"/>
        <a:ext cx="5683800" cy="668609"/>
      </dsp:txXfrm>
    </dsp:sp>
    <dsp:sp modelId="{D17DEAEE-03CE-064D-8A49-928179155B0F}">
      <dsp:nvSpPr>
        <dsp:cNvPr id="0" name=""/>
        <dsp:cNvSpPr/>
      </dsp:nvSpPr>
      <dsp:spPr>
        <a:xfrm>
          <a:off x="0" y="1771488"/>
          <a:ext cx="568380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17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Token/Phrase simililarity</a:t>
          </a:r>
          <a:endParaRPr lang="en-US" sz="17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sp:txBody>
      <dsp:txXfrm>
        <a:off x="19904" y="1791392"/>
        <a:ext cx="5643992" cy="367937"/>
      </dsp:txXfrm>
    </dsp:sp>
    <dsp:sp modelId="{BF5BD497-194C-2D4A-814C-7F40C8ABE209}">
      <dsp:nvSpPr>
        <dsp:cNvPr id="0" name=""/>
        <dsp:cNvSpPr/>
      </dsp:nvSpPr>
      <dsp:spPr>
        <a:xfrm>
          <a:off x="0" y="2179233"/>
          <a:ext cx="5683800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6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Levenstein distance</a:t>
          </a:r>
          <a:endParaRPr lang="en-US" sz="13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Embedding distance</a:t>
          </a:r>
          <a:endParaRPr lang="en-US" sz="13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sp:txBody>
      <dsp:txXfrm>
        <a:off x="0" y="2179233"/>
        <a:ext cx="5683800" cy="448672"/>
      </dsp:txXfrm>
    </dsp:sp>
    <dsp:sp modelId="{1E68F8E8-F1A0-5C4A-A534-230B327DEADD}">
      <dsp:nvSpPr>
        <dsp:cNvPr id="0" name=""/>
        <dsp:cNvSpPr/>
      </dsp:nvSpPr>
      <dsp:spPr>
        <a:xfrm>
          <a:off x="0" y="2627905"/>
          <a:ext cx="568380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17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Word Embeddings</a:t>
          </a:r>
          <a:endParaRPr lang="en-US" sz="17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sp:txBody>
      <dsp:txXfrm>
        <a:off x="19904" y="2647809"/>
        <a:ext cx="5643992" cy="367937"/>
      </dsp:txXfrm>
    </dsp:sp>
    <dsp:sp modelId="{342D2001-DC41-9345-842E-2501F71131C8}">
      <dsp:nvSpPr>
        <dsp:cNvPr id="0" name=""/>
        <dsp:cNvSpPr/>
      </dsp:nvSpPr>
      <dsp:spPr>
        <a:xfrm>
          <a:off x="0" y="3035650"/>
          <a:ext cx="5683800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6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GB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W</a:t>
          </a:r>
          <a:r>
            <a:rPr lang="en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ord2vec (</a:t>
          </a:r>
          <a:r>
            <a:rPr lang="en-GB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Context independent model)</a:t>
          </a:r>
          <a:endParaRPr lang="en-US" sz="1300" b="0" i="0" kern="120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GB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Context dependent models v</a:t>
          </a:r>
          <a:r>
            <a:rPr lang="de-AT" sz="1300" b="0" i="0" kern="1200" dirty="0" err="1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ia</a:t>
          </a:r>
          <a:r>
            <a:rPr lang="de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 </a:t>
          </a:r>
          <a:r>
            <a:rPr lang="en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rPr>
            <a:t>Language Models (esp. transformer models like BERT)</a:t>
          </a:r>
          <a:endParaRPr lang="en-US" sz="1300" b="0" i="0" kern="1200" dirty="0">
            <a:latin typeface="Helvetica Neue Light" panose="02000403000000020004" pitchFamily="2" charset="0"/>
            <a:ea typeface="Helvetica Neue Light" panose="02000403000000020004" pitchFamily="2" charset="0"/>
            <a:cs typeface="Helvetica Neue" panose="02000503000000020004" pitchFamily="2" charset="0"/>
          </a:endParaRPr>
        </a:p>
      </dsp:txBody>
      <dsp:txXfrm>
        <a:off x="0" y="3035650"/>
        <a:ext cx="5683800" cy="633420"/>
      </dsp:txXfrm>
    </dsp:sp>
    <dsp:sp modelId="{A6E20D6C-4498-E04F-8392-F708F0068324}">
      <dsp:nvSpPr>
        <dsp:cNvPr id="0" name=""/>
        <dsp:cNvSpPr/>
      </dsp:nvSpPr>
      <dsp:spPr>
        <a:xfrm>
          <a:off x="0" y="3669070"/>
          <a:ext cx="568380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17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Advanced Features</a:t>
          </a:r>
          <a:endParaRPr lang="en-US" sz="17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sp:txBody>
      <dsp:txXfrm>
        <a:off x="19904" y="3688974"/>
        <a:ext cx="5643992" cy="367937"/>
      </dsp:txXfrm>
    </dsp:sp>
    <dsp:sp modelId="{2D6DD80A-FC73-2843-BA5F-F07A6CDC4077}">
      <dsp:nvSpPr>
        <dsp:cNvPr id="0" name=""/>
        <dsp:cNvSpPr/>
      </dsp:nvSpPr>
      <dsp:spPr>
        <a:xfrm>
          <a:off x="0" y="4076815"/>
          <a:ext cx="56838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6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§"/>
          </a:pPr>
          <a:r>
            <a:rPr lang="en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Sentiment, Topic, </a:t>
          </a:r>
          <a:r>
            <a:rPr lang="en-GB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Entities , </a:t>
          </a:r>
          <a:r>
            <a:rPr lang="en-AT" sz="13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…</a:t>
          </a:r>
          <a:endParaRPr lang="en-US" sz="1300" b="0" i="0" kern="1200" dirty="0">
            <a:latin typeface="Helvetica Neue Light" panose="02000403000000020004" pitchFamily="2" charset="0"/>
            <a:ea typeface="Helvetica Neue Light" panose="02000403000000020004" pitchFamily="2" charset="0"/>
          </a:endParaRPr>
        </a:p>
      </dsp:txBody>
      <dsp:txXfrm>
        <a:off x="0" y="4076815"/>
        <a:ext cx="5683800" cy="281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D3055-CFDB-DE48-92BB-23DA26B7F721}" type="datetimeFigureOut">
              <a:rPr lang="en-AT" smtClean="0"/>
              <a:t>06.12.22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D0242-A170-664C-9C2A-B1944B1F55E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9611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0242-A170-664C-9C2A-B1944B1F55EF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13287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those of you who are familiar with transformers, you probably have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already seen this image, for those who don't know what I am talking about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transformers are a deep learning model presented in 2017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designed for sequential data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initially have been designed for translation but can be used for any NLP task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dirty="0"/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build on attention mechanics as have been already used in RNN, LSTM.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they say "attention is all you need" to achieve the performance of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rnns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dirty="0"/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Further transformer facilitate parallelization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thus training on larger corpuses.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dirty="0"/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then made pre-trained models like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google's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BERT or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openAi's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GTP-3 possible (conceptually different, but not into detail here)</a:t>
            </a:r>
            <a:endParaRPr lang="en-GB" dirty="0">
              <a:effectLst/>
            </a:endParaRP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0242-A170-664C-9C2A-B1944B1F55EF}" type="slidenum">
              <a:rPr lang="en-AT" smtClean="0"/>
              <a:t>17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08741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(5) supports the comparison of attention mechanisms in language models. compare the BERT model (turquoise) and its fine-tuned counterpart (purple). </a:t>
            </a:r>
            <a:endParaRPr lang="en-GB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(question-answer pair validity)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full sentence context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selecting the word “what”, in contrast to BERT the fine-tuned model attends to the answer “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jacksonvillians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jaxons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”/commonalities  orange | dependent tokens | selects two (red) -&gt; see where attention is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dirty="0"/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(6) The network view displays multiple attention patterns for multiple layers at once (A) with 3 different options to display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 a-4: chart shows the average attention weights for all heads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 (B):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HeadLens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what have been learned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dirty="0"/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performs clustering on query and key vectors separately. [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the vector representing a word/ 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your memory, thus all the words that have been generated before.]</a:t>
            </a:r>
            <a:endParaRPr lang="en-GB" dirty="0">
              <a:effectLst/>
            </a:endParaRP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0242-A170-664C-9C2A-B1944B1F55EF}" type="slidenum">
              <a:rPr lang="en-AT" smtClean="0"/>
              <a:t>18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5759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AT" dirty="0"/>
              <a:t> intro &amp; give overview and pot. </a:t>
            </a:r>
            <a:r>
              <a:rPr lang="en-GB" dirty="0"/>
              <a:t>spark interest as the whole topic is way to much for it to fit in a 40 min slot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0242-A170-664C-9C2A-B1944B1F55EF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7424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AT" dirty="0"/>
              <a:t>esults -&gt; problem with similar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0242-A170-664C-9C2A-B1944B1F55EF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7876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AT" dirty="0"/>
              <a:t>ow does text and language changes over time</a:t>
            </a:r>
          </a:p>
          <a:p>
            <a:endParaRPr lang="en-AT" dirty="0"/>
          </a:p>
          <a:p>
            <a:r>
              <a:rPr lang="en-GB" dirty="0"/>
              <a:t>Understand and map cultural differences in language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0242-A170-664C-9C2A-B1944B1F55EF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1233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Brainstorm -&gt; input</a:t>
            </a:r>
            <a:br>
              <a:rPr lang="en-AT" dirty="0"/>
            </a:br>
            <a:r>
              <a:rPr lang="en-AT" dirty="0"/>
              <a:t>unstructured, collection of words (tokens), Phonetics (</a:t>
            </a:r>
            <a:r>
              <a:rPr lang="en-GB" dirty="0"/>
              <a:t>physical entities)</a:t>
            </a:r>
            <a:r>
              <a:rPr lang="en-AT" dirty="0"/>
              <a:t>, Syntax, Semantics, Phonology (sound as part of grammar)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0242-A170-664C-9C2A-B1944B1F55EF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6858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0242-A170-664C-9C2A-B1944B1F55EF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247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T" sz="1200" dirty="0"/>
              <a:t>Not pre-attentive</a:t>
            </a:r>
          </a:p>
          <a:p>
            <a:r>
              <a:rPr lang="en-AT" dirty="0"/>
              <a:t>High dimensional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0242-A170-664C-9C2A-B1944B1F55EF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53515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AT" dirty="0"/>
              <a:t>ewsmap -&gt; color is a topic with differetn stories </a:t>
            </a:r>
          </a:p>
          <a:p>
            <a:r>
              <a:rPr lang="en-GB" dirty="0"/>
              <a:t>B</a:t>
            </a:r>
            <a:r>
              <a:rPr lang="en-AT" dirty="0"/>
              <a:t>ig one is main one with smaller ones corresponding to the bigger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0242-A170-664C-9C2A-B1944B1F55EF}" type="slidenum">
              <a:rPr lang="en-AT" smtClean="0"/>
              <a:t>13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0710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Zipf's</a:t>
            </a:r>
            <a:r>
              <a:rPr lang="en-GB" dirty="0"/>
              <a:t> law states that </a:t>
            </a:r>
            <a:r>
              <a:rPr lang="en-GB" b="1" dirty="0"/>
              <a:t>the frequency of a token in a text is directly proportional to its rank or position in the sorted list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POS-tags: grammar class</a:t>
            </a:r>
            <a:endParaRPr lang="en-AT" dirty="0"/>
          </a:p>
          <a:p>
            <a:endParaRPr lang="en-AT" dirty="0"/>
          </a:p>
          <a:p>
            <a:r>
              <a:rPr lang="en-AT" dirty="0"/>
              <a:t>Which features we need and want and make sense are task depdented</a:t>
            </a:r>
          </a:p>
          <a:p>
            <a:endParaRPr lang="en-AT" dirty="0"/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D0242-A170-664C-9C2A-B1944B1F55EF}" type="slidenum">
              <a:rPr lang="en-AT" smtClean="0"/>
              <a:t>14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2954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840832" y="6352144"/>
            <a:ext cx="761523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1"/>
            <a:ext cx="685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6129"/>
          <a:stretch/>
        </p:blipFill>
        <p:spPr>
          <a:xfrm>
            <a:off x="5125830" y="1402621"/>
            <a:ext cx="1976852" cy="464904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A0013F1-1454-164C-9D99-9DF63E78A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94"/>
          <a:stretch/>
        </p:blipFill>
        <p:spPr>
          <a:xfrm>
            <a:off x="5162340" y="612168"/>
            <a:ext cx="1940341" cy="79045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5929905"/>
            <a:ext cx="12192000" cy="8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93930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000" y="350840"/>
            <a:ext cx="11520000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825626"/>
            <a:ext cx="11520000" cy="42149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 userDrawn="1"/>
        </p:nvSpPr>
        <p:spPr>
          <a:xfrm>
            <a:off x="11170200" y="6354763"/>
            <a:ext cx="685800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47551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DC3C9A8-DCB9-9D41-B319-07A84431EB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44324" y="1817533"/>
            <a:ext cx="3160137" cy="18048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33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12FBCEDE-67B6-7D49-9E9C-289E528923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4026" y="1817533"/>
            <a:ext cx="3160137" cy="18048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33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CF91A166-6A2B-9549-91B1-B28C285FFC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521" y="1817533"/>
            <a:ext cx="3160137" cy="18048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33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001" y="350840"/>
            <a:ext cx="11495001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3463" y="4091619"/>
            <a:ext cx="3108076" cy="156275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133" b="0" i="0" spc="35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1219" y="4083471"/>
            <a:ext cx="3064535" cy="15709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867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35753" y="4094816"/>
            <a:ext cx="3135611" cy="155956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 userDrawn="1"/>
        </p:nvCxnSpPr>
        <p:spPr>
          <a:xfrm flipV="1">
            <a:off x="360999" y="1817536"/>
            <a:ext cx="0" cy="383684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 userDrawn="1"/>
        </p:nvCxnSpPr>
        <p:spPr>
          <a:xfrm flipV="1">
            <a:off x="4331491" y="1817534"/>
            <a:ext cx="0" cy="383684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 userDrawn="1"/>
        </p:nvCxnSpPr>
        <p:spPr>
          <a:xfrm flipV="1">
            <a:off x="8407180" y="1817534"/>
            <a:ext cx="0" cy="383684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 userDrawn="1"/>
        </p:nvSpPr>
        <p:spPr>
          <a:xfrm>
            <a:off x="11170200" y="6354763"/>
            <a:ext cx="685800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8536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141" y="350840"/>
            <a:ext cx="11491859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141" y="1820709"/>
            <a:ext cx="5655659" cy="4221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0709"/>
            <a:ext cx="5655657" cy="4221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 userDrawn="1"/>
        </p:nvSpPr>
        <p:spPr>
          <a:xfrm>
            <a:off x="11170200" y="6354763"/>
            <a:ext cx="685800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24929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1BA3903E-1028-7E42-BA16-D3CEEA2FAC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050" y="1820707"/>
            <a:ext cx="5739951" cy="4221319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33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050" y="350840"/>
            <a:ext cx="11499951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709"/>
            <a:ext cx="5683800" cy="4221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 userDrawn="1"/>
        </p:nvSpPr>
        <p:spPr>
          <a:xfrm>
            <a:off x="11170200" y="6354763"/>
            <a:ext cx="685800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507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 userDrawn="1"/>
        </p:nvSpPr>
        <p:spPr>
          <a:xfrm>
            <a:off x="11170200" y="6354763"/>
            <a:ext cx="685800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284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 userDrawn="1"/>
        </p:nvSpPr>
        <p:spPr>
          <a:xfrm>
            <a:off x="11170200" y="6354763"/>
            <a:ext cx="685800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2299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862CB-012B-0F4F-80CE-EFF41B467106}"/>
              </a:ext>
            </a:extLst>
          </p:cNvPr>
          <p:cNvSpPr/>
          <p:nvPr userDrawn="1"/>
        </p:nvSpPr>
        <p:spPr>
          <a:xfrm>
            <a:off x="0" y="6044749"/>
            <a:ext cx="12192000" cy="8132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1"/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97106E85-F76B-4A4A-A3BC-838F6D00E9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12192000" cy="68580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33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018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 userDrawn="1"/>
        </p:nvSpPr>
        <p:spPr>
          <a:xfrm>
            <a:off x="291313" y="6149947"/>
            <a:ext cx="11598584" cy="708053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413237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000" y="350840"/>
            <a:ext cx="1152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 userDrawn="1"/>
        </p:nvSpPr>
        <p:spPr>
          <a:xfrm>
            <a:off x="2343151" y="6354763"/>
            <a:ext cx="812958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336000" y="6173857"/>
            <a:ext cx="1152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00" y="6354763"/>
            <a:ext cx="685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825626"/>
            <a:ext cx="11520000" cy="421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AC2B2EE1-0300-EA41-8ED9-C9119829B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1" b="18858"/>
          <a:stretch/>
        </p:blipFill>
        <p:spPr>
          <a:xfrm>
            <a:off x="336000" y="6236702"/>
            <a:ext cx="872408" cy="5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7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b="1" i="0" kern="1200">
          <a:solidFill>
            <a:srgbClr val="135399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Symbol" pitchFamily="2" charset="2"/>
        <a:buChar char="-"/>
        <a:defRPr sz="2000" b="0" i="0" kern="1200">
          <a:solidFill>
            <a:srgbClr val="3D3D3B"/>
          </a:solidFill>
          <a:latin typeface="Helvetica Neue Light" panose="02000403000000020004" pitchFamily="2" charset="0"/>
          <a:ea typeface="Helvetica Neue Light" panose="02000403000000020004" pitchFamily="2" charset="0"/>
          <a:cs typeface="Roboto Light" panose="02000000000000000000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109/VISUAL.2019.8933677" TargetMode="External"/><Relationship Id="rId5" Type="http://schemas.openxmlformats.org/officeDocument/2006/relationships/hyperlink" Target="https://arxiv.org/abs/2009.07053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gvis.io/" TargetMode="External"/><Relationship Id="rId2" Type="http://schemas.openxmlformats.org/officeDocument/2006/relationships/hyperlink" Target="https://textvis.lnu.se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bert.net/" TargetMode="External"/><Relationship Id="rId3" Type="http://schemas.openxmlformats.org/officeDocument/2006/relationships/hyperlink" Target="https://spacy.io/" TargetMode="External"/><Relationship Id="rId7" Type="http://schemas.openxmlformats.org/officeDocument/2006/relationships/hyperlink" Target="https://textvis.lnu.se/" TargetMode="External"/><Relationship Id="rId2" Type="http://schemas.openxmlformats.org/officeDocument/2006/relationships/hyperlink" Target="http://www.phon.ox.ac.uk/jcoleman/PHONOLOGY1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ject/LingVISio" TargetMode="External"/><Relationship Id="rId11" Type="http://schemas.openxmlformats.org/officeDocument/2006/relationships/hyperlink" Target="https://doi.org/10.1109/VISUAL.2019.8933677" TargetMode="External"/><Relationship Id="rId5" Type="http://schemas.openxmlformats.org/officeDocument/2006/relationships/hyperlink" Target="https://lingvis.io/" TargetMode="External"/><Relationship Id="rId10" Type="http://schemas.openxmlformats.org/officeDocument/2006/relationships/hyperlink" Target="https://arxiv.org/abs/2009.07053" TargetMode="External"/><Relationship Id="rId4" Type="http://schemas.openxmlformats.org/officeDocument/2006/relationships/hyperlink" Target="https://huggingface.co/" TargetMode="External"/><Relationship Id="rId9" Type="http://schemas.openxmlformats.org/officeDocument/2006/relationships/hyperlink" Target="https://www.youtube.com/watch?v=rmVRLeJRkl4&amp;list=PLoROMvodv4rOSH4v6133s9LFPRHjEmbmJ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Fanvj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app.sli.do/event/b142eEwyHs6Xvcbe12Me5X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4389004?casa_token=0EmJsGRoiL8AAAAA%3AksZgTyzccYtCmVp44xXjbA_Me-ofMKggLf2N12ZQAmY4fCMcW3iDN3dr2Z1UQP_2ILzIXZm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BD62-E1F3-8E42-5ABD-CFE4D8562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Text Data Visualisations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FB86E-23EC-8A2E-0573-FDC49C5366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CorrelAid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X Austria</a:t>
            </a:r>
          </a:p>
          <a:p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Tilman Kerl</a:t>
            </a:r>
            <a:endParaRPr lang="en-AT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5004A-6F7F-8169-DA83-91A253FC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141-8D4A-8A46-AC80-2A1980DE55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8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233D6BD-CD95-F4F6-A013-AC74F438B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415625"/>
            <a:ext cx="9720262" cy="546764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78870D-9C30-4DF0-0D1D-F6E7FF0113A7}"/>
              </a:ext>
            </a:extLst>
          </p:cNvPr>
          <p:cNvSpPr txBox="1"/>
          <p:nvPr/>
        </p:nvSpPr>
        <p:spPr>
          <a:xfrm>
            <a:off x="1067480" y="6183849"/>
            <a:ext cx="9720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* Slide from the Computational Methods for Document Analysis by Prof. Daniel A. Keim, University Konstanz (2019)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F4C31-6774-98B0-2B47-519792B64810}"/>
              </a:ext>
            </a:extLst>
          </p:cNvPr>
          <p:cNvSpPr/>
          <p:nvPr/>
        </p:nvSpPr>
        <p:spPr>
          <a:xfrm>
            <a:off x="8823366" y="1"/>
            <a:ext cx="3368635" cy="35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Prof. Daniel A. Keim, Uni Konstanz, 2019</a:t>
            </a:r>
          </a:p>
        </p:txBody>
      </p:sp>
    </p:spTree>
    <p:extLst>
      <p:ext uri="{BB962C8B-B14F-4D97-AF65-F5344CB8AC3E}">
        <p14:creationId xmlns:p14="http://schemas.microsoft.com/office/powerpoint/2010/main" val="413210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ge of a newspaper&#10;&#10;Description automatically generated with medium confidence">
            <a:extLst>
              <a:ext uri="{FF2B5EF4-FFF2-40B4-BE49-F238E27FC236}">
                <a16:creationId xmlns:a16="http://schemas.microsoft.com/office/drawing/2014/main" id="{5379496D-7C7D-A955-50C7-43B5C9AD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51" y="1847380"/>
            <a:ext cx="5739950" cy="388463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96289-6121-6058-FE60-330D6A2E14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6050" y="1839290"/>
            <a:ext cx="5739951" cy="3884635"/>
          </a:xfrm>
        </p:spPr>
        <p:txBody>
          <a:bodyPr/>
          <a:lstStyle/>
          <a:p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466D32-103C-838D-379C-6FA987B9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Why is text so difficult to work with?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FA1CF-7299-136E-5771-F9378B800C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AT" sz="1700" dirty="0"/>
              <a:t>Language has multiple layers which are difficult to understand for machienes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Working, worked, works refer to the same action but are different words (stemming)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Human concepts as sarcasm and irony are hard to grasp, even for humans sometimes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How we percive text and spoken language is also influenced by our mood (“Just relax”)</a:t>
            </a:r>
            <a:br>
              <a:rPr lang="en-AT" sz="1700" dirty="0"/>
            </a:br>
            <a:r>
              <a:rPr lang="en-AT" sz="1700" dirty="0"/>
              <a:t>--&gt; the same sentence or word can have multiple meanings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Punctuation matters (Let’s eat (,) grandpa)</a:t>
            </a:r>
          </a:p>
          <a:p>
            <a:pPr>
              <a:buFont typeface="Wingdings" pitchFamily="2" charset="2"/>
              <a:buChar char="§"/>
            </a:pPr>
            <a:r>
              <a:rPr lang="en-AT" sz="1700" b="1" dirty="0"/>
              <a:t>Context matters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We have 100+ languages </a:t>
            </a:r>
          </a:p>
        </p:txBody>
      </p:sp>
    </p:spTree>
    <p:extLst>
      <p:ext uri="{BB962C8B-B14F-4D97-AF65-F5344CB8AC3E}">
        <p14:creationId xmlns:p14="http://schemas.microsoft.com/office/powerpoint/2010/main" val="3296905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62D0F-D832-3599-D127-1C68485F2C0E}"/>
              </a:ext>
            </a:extLst>
          </p:cNvPr>
          <p:cNvSpPr txBox="1"/>
          <p:nvPr/>
        </p:nvSpPr>
        <p:spPr>
          <a:xfrm>
            <a:off x="3046927" y="2367171"/>
            <a:ext cx="609814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T" sz="2400" b="1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 2</a:t>
            </a:r>
          </a:p>
          <a:p>
            <a:pPr algn="ctr"/>
            <a:r>
              <a:rPr lang="en-AT" sz="44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Visualizing Text</a:t>
            </a:r>
          </a:p>
        </p:txBody>
      </p:sp>
    </p:spTree>
    <p:extLst>
      <p:ext uri="{BB962C8B-B14F-4D97-AF65-F5344CB8AC3E}">
        <p14:creationId xmlns:p14="http://schemas.microsoft.com/office/powerpoint/2010/main" val="4183119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FC44-E595-1DA5-834A-BE6D6349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How can we visualize text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24094-02ED-D4F1-59FE-4D55B2798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825626"/>
            <a:ext cx="5760000" cy="421498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ext itself has limits on how we can visulize it 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Some basic visualizaitons include:</a:t>
            </a:r>
          </a:p>
          <a:p>
            <a:pPr lvl="1">
              <a:buFont typeface="Wingdings" pitchFamily="2" charset="2"/>
              <a:buChar char="§"/>
            </a:pPr>
            <a:r>
              <a:rPr lang="en-AT" sz="13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Keywords over time</a:t>
            </a:r>
          </a:p>
          <a:p>
            <a:pPr lvl="1">
              <a:buFont typeface="Wingdings" pitchFamily="2" charset="2"/>
              <a:buChar char="§"/>
            </a:pPr>
            <a:r>
              <a:rPr lang="en-AT" sz="13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Wordclouds</a:t>
            </a:r>
          </a:p>
          <a:p>
            <a:pPr lvl="1">
              <a:buFont typeface="Wingdings" pitchFamily="2" charset="2"/>
              <a:buChar char="§"/>
            </a:pPr>
            <a:r>
              <a:rPr lang="en-AT" sz="13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Newsmaps (Treemap)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Most visualisations need extracted features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D570CC0-2C1F-DBAB-C2F8-F3679965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069" y="1825626"/>
            <a:ext cx="6652931" cy="32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8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yellow, hand&#10;&#10;Description automatically generated">
            <a:extLst>
              <a:ext uri="{FF2B5EF4-FFF2-40B4-BE49-F238E27FC236}">
                <a16:creationId xmlns:a16="http://schemas.microsoft.com/office/drawing/2014/main" id="{B7F90B5D-D66B-3AFE-602F-0BB2B65AA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83"/>
          <a:stretch/>
        </p:blipFill>
        <p:spPr>
          <a:xfrm>
            <a:off x="7153276" y="1671840"/>
            <a:ext cx="3796472" cy="436876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7B3845-B8A3-047A-3146-8ECEC8048C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68644" y="1676404"/>
            <a:ext cx="3796472" cy="4364204"/>
          </a:xfrm>
        </p:spPr>
        <p:txBody>
          <a:bodyPr/>
          <a:lstStyle/>
          <a:p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E5C23E-5E25-1B8F-A1B0-0F8E4299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What features can be extracted?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6FD2E24-7D50-4DE0-F5B8-6950D21E1B0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2306921"/>
              </p:ext>
            </p:extLst>
          </p:nvPr>
        </p:nvGraphicFramePr>
        <p:xfrm>
          <a:off x="582761" y="1676403"/>
          <a:ext cx="5683800" cy="4364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859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9A0E9F53-BD33-27EF-3C8D-E0284483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50840"/>
            <a:ext cx="11520000" cy="1325563"/>
          </a:xfrm>
        </p:spPr>
        <p:txBody>
          <a:bodyPr/>
          <a:lstStyle/>
          <a:p>
            <a:r>
              <a:rPr lang="en-US" dirty="0"/>
              <a:t>Text Analysis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B55044-9D24-0965-C1E8-B64F62818E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3133" y="1825626"/>
            <a:ext cx="8105733" cy="42149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2246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9A0E9F53-BD33-27EF-3C8D-E0284483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50840"/>
            <a:ext cx="11520000" cy="1325563"/>
          </a:xfrm>
        </p:spPr>
        <p:txBody>
          <a:bodyPr/>
          <a:lstStyle/>
          <a:p>
            <a:r>
              <a:rPr lang="en-US" dirty="0"/>
              <a:t>Text Analysis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B55044-9D24-0965-C1E8-B64F62818E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49"/>
          <a:stretch/>
        </p:blipFill>
        <p:spPr bwMode="auto">
          <a:xfrm>
            <a:off x="2043133" y="1825626"/>
            <a:ext cx="8105733" cy="5669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FB30B-1C8F-71F0-9CBD-5A08F0B6F41B}"/>
              </a:ext>
            </a:extLst>
          </p:cNvPr>
          <p:cNvSpPr txBox="1"/>
          <p:nvPr/>
        </p:nvSpPr>
        <p:spPr>
          <a:xfrm>
            <a:off x="3347569" y="2756951"/>
            <a:ext cx="549686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700" b="1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Common Preprocessing Steps</a:t>
            </a:r>
          </a:p>
          <a:p>
            <a:pPr marL="285750" indent="-285750">
              <a:buFont typeface="Wingdings" pitchFamily="2" charset="2"/>
              <a:buChar char="§"/>
            </a:pPr>
            <a:endParaRPr lang="en-AT" sz="1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Basic cleaning like: new-line and whitespace removal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Stop-word removal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Stemming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Sentence detection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Tokenization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POS-Tagging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  <a:endParaRPr lang="en-AT" sz="1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AT" sz="1700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AT" sz="1700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3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39586-37DD-CAC7-6DDF-4735ADE9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(Contextualized) Language Models - Transformer</a:t>
            </a:r>
            <a:endParaRPr lang="en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22B7D-4972-BD3D-425E-2958DF5D5D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Recent (2017) developments: transformer and attention</a:t>
            </a:r>
          </a:p>
          <a:p>
            <a:pPr lvl="1">
              <a:buFont typeface="Wingdings" pitchFamily="2" charset="2"/>
              <a:buChar char="§"/>
            </a:pPr>
            <a:r>
              <a:rPr lang="en-GB" sz="13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STAR choice for NLP task over RNNs</a:t>
            </a:r>
          </a:p>
          <a:p>
            <a:pPr lvl="1">
              <a:buFont typeface="Wingdings" pitchFamily="2" charset="2"/>
              <a:buChar char="§"/>
            </a:pPr>
            <a:r>
              <a:rPr lang="en-GB" sz="13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strong models like BERT &amp; GPT-3</a:t>
            </a:r>
          </a:p>
          <a:p>
            <a:pPr>
              <a:buFont typeface="Wingdings" pitchFamily="2" charset="2"/>
              <a:buChar char="§"/>
            </a:pPr>
            <a:r>
              <a:rPr lang="en-GB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</a:t>
            </a: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tatistical representation of langugage</a:t>
            </a:r>
          </a:p>
          <a:p>
            <a:pPr>
              <a:buFont typeface="Wingdings" pitchFamily="2" charset="2"/>
              <a:buChar char="§"/>
            </a:pPr>
            <a:r>
              <a:rPr lang="en-GB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</a:t>
            </a: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omewhat understaning of Language &amp; Context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Applicable for all common text analysis tasks like Text Classification (e.g. Sentiment Analysis), Text Generation, Question Answering, ….</a:t>
            </a:r>
          </a:p>
        </p:txBody>
      </p:sp>
      <p:pic>
        <p:nvPicPr>
          <p:cNvPr id="6" name="Picture 5" descr="A picture containing toy, vector graphics, clipart&#10;&#10;Description automatically generated">
            <a:extLst>
              <a:ext uri="{FF2B5EF4-FFF2-40B4-BE49-F238E27FC236}">
                <a16:creationId xmlns:a16="http://schemas.microsoft.com/office/drawing/2014/main" id="{406897A9-4E2C-FD72-0B46-CE14948B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48" y="1762148"/>
            <a:ext cx="5739951" cy="428627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7E4A2-67BE-69F9-3AC6-D64D184023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94569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4944-112E-1843-78F4-3165AE76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Text Visualizations in Research (XAI)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C021F5-D72F-4E11-7FE5-712C6B6253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3" y="1676403"/>
            <a:ext cx="5382252" cy="422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51F7B0-4DC8-6C46-B2C7-BBBF06175B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61710"/>
            <a:ext cx="5656263" cy="245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21CDD-EA73-EF08-B45C-D68E4DBCB7E3}"/>
              </a:ext>
            </a:extLst>
          </p:cNvPr>
          <p:cNvSpPr txBox="1"/>
          <p:nvPr/>
        </p:nvSpPr>
        <p:spPr>
          <a:xfrm>
            <a:off x="1067374" y="6186484"/>
            <a:ext cx="10524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Fig 1 from: Joseph F. DeRose,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Jiayao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Wang, and Matthew Berger. 2020. Attention Flows: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Analyzing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Comparing Attention Mechanisms in Language Models. abs/2009.07053 (2020). arXiv:2009.07053 </a:t>
            </a:r>
            <a:r>
              <a:rPr lang="en-GB" sz="900" u="sng" strike="noStrike" dirty="0">
                <a:solidFill>
                  <a:srgbClr val="FF5252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hlinkClick r:id="rId5"/>
              </a:rPr>
              <a:t>https://arxiv.org/abs/2009.07053</a:t>
            </a:r>
            <a:r>
              <a:rPr lang="en-GB" sz="900" u="none" strike="noStrike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 </a:t>
            </a:r>
            <a:endParaRPr lang="en-GB" sz="900" dirty="0"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Cheonbok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Park,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Jaegul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Choo,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Inyoup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Na,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Yongjang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Jo,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Sungbok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Shin,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Jaehyo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Yoo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, Bum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Chul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Kwon, Jian Zhao,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Hyungjong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Noh, and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Yeonsoo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Lee. 2019. </a:t>
            </a:r>
            <a:r>
              <a:rPr lang="en-GB" sz="900" u="none" strike="noStrike" dirty="0" err="1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SANVis</a:t>
            </a:r>
            <a:r>
              <a:rPr lang="en-GB" sz="900" u="none" strike="noStrike" dirty="0">
                <a:solidFill>
                  <a:srgbClr val="3D3D3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: Visual Analytics for Understanding Self-Attention Networks. In 30th IEEE Visualization Conf., IEEE VIS 2019 - Short Papers, 2019. IEEE, 146–150.</a:t>
            </a:r>
            <a:r>
              <a:rPr lang="en-GB" sz="900" u="none" strike="noStrike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900" u="sng" strike="noStrike" dirty="0">
                <a:solidFill>
                  <a:srgbClr val="FF5252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hlinkClick r:id="rId6"/>
              </a:rPr>
              <a:t>https://doi.org/10.1109/VISUAL.2019.8933677</a:t>
            </a:r>
            <a:r>
              <a:rPr lang="en-GB" sz="900" u="none" strike="noStrike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 </a:t>
            </a:r>
            <a:endParaRPr lang="en-AT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286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62D0F-D832-3599-D127-1C68485F2C0E}"/>
              </a:ext>
            </a:extLst>
          </p:cNvPr>
          <p:cNvSpPr txBox="1"/>
          <p:nvPr/>
        </p:nvSpPr>
        <p:spPr>
          <a:xfrm>
            <a:off x="3046927" y="2367171"/>
            <a:ext cx="609814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T" sz="2400" b="1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 3</a:t>
            </a:r>
          </a:p>
          <a:p>
            <a:pPr algn="ctr"/>
            <a:r>
              <a:rPr lang="en-AT" sz="44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8534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D630C-5204-38E3-662E-1D7FFED6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F62C7-7DE7-6273-B997-FF4FF83B3A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AT" sz="1700" dirty="0"/>
              <a:t>Tilman Kerl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Master Data Science @ TU Wien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Computer Science @ Uni Konstanz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CorrelAid since 2019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Thesis on Visual Analytics for Transformer models</a:t>
            </a:r>
          </a:p>
          <a:p>
            <a:pPr>
              <a:buFont typeface="Wingdings" pitchFamily="2" charset="2"/>
              <a:buChar char="§"/>
            </a:pPr>
            <a:endParaRPr lang="en-AT" sz="1700" dirty="0"/>
          </a:p>
          <a:p>
            <a:pPr>
              <a:buFont typeface="Wingdings" pitchFamily="2" charset="2"/>
              <a:buChar char="§"/>
            </a:pPr>
            <a:r>
              <a:rPr lang="de-AT" sz="1700" dirty="0"/>
              <a:t>I own </a:t>
            </a:r>
            <a:r>
              <a:rPr lang="en-AT" sz="1700" dirty="0"/>
              <a:t>very fashionable hats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(and I don’t know where to put my hands during photos)</a:t>
            </a:r>
          </a:p>
        </p:txBody>
      </p:sp>
      <p:pic>
        <p:nvPicPr>
          <p:cNvPr id="8" name="Picture 7" descr="A person standing in a field with trees and hill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68DD2C40-5127-D738-9318-DAB61D70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4" y="1820702"/>
            <a:ext cx="4226082" cy="42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37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E0FBC6-85C2-4A80-4C38-450B6ED08242}"/>
              </a:ext>
            </a:extLst>
          </p:cNvPr>
          <p:cNvSpPr txBox="1"/>
          <p:nvPr/>
        </p:nvSpPr>
        <p:spPr>
          <a:xfrm>
            <a:off x="4932059" y="2933923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428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https://textvis.lnu.se/</a:t>
            </a:r>
            <a:r>
              <a:rPr lang="en-GB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 algn="ctr"/>
            <a:r>
              <a:rPr lang="en-GB" sz="18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https://lingvis.io</a:t>
            </a:r>
            <a:endParaRPr lang="en-GB" sz="1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003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A8B-3DC7-FA70-6371-3D1CA709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Refferences and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18301-A3BC-D0A8-9874-576E59BE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Phonetics vs. Phonology 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2"/>
              </a:rPr>
              <a:t>http://www.phon.ox.ac.uk/jcoleman/PHONOLOGY1.htm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Computational Methods for Document Analysis Lecture 2019, University Konstanz, Prof. </a:t>
            </a:r>
            <a:r>
              <a:rPr lang="en-GB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Dr.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Daniel A. </a:t>
            </a:r>
            <a:r>
              <a:rPr lang="en-GB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Keim</a:t>
            </a:r>
            <a:endParaRPr lang="en-GB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Natural Language Processing Library, 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https://spacy.io/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Various Deep Learning Language Models: </a:t>
            </a:r>
            <a:r>
              <a:rPr lang="en-GB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Huggingface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https://huggingface.co/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D. A. </a:t>
            </a:r>
            <a:r>
              <a:rPr lang="en-GB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Keim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D. </a:t>
            </a:r>
            <a:r>
              <a:rPr lang="en-GB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Oelke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"Literature Fingerprinting: A New Method for Visual Literary Analysis," 2007 IEEE Symposium on Visual Analytics Science and Technology, 2007, pp. 115-122, </a:t>
            </a:r>
            <a:r>
              <a:rPr lang="en-GB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doi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10.1109/VAST.2007.4389004. </a:t>
            </a:r>
          </a:p>
          <a:p>
            <a:pPr>
              <a:buFont typeface="Wingdings" pitchFamily="2" charset="2"/>
              <a:buChar char="§"/>
            </a:pP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5"/>
              </a:rPr>
              <a:t>https://lingvis.io</a:t>
            </a:r>
            <a:endParaRPr lang="en-GB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For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related publications see: 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6"/>
              </a:rPr>
              <a:t>https://www.researchgate.net/project/LingVISio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GB" sz="900" dirty="0">
                <a:solidFill>
                  <a:srgbClr val="00428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https://textvis.lnu.se/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Kucher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Kostiantyn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; </a:t>
            </a: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Kerren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Andreas (2015). [IEEE 2015 IEEE Pacific Visualization Symposium (</a:t>
            </a: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PacificVis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- Hangzhou, China (2015.4.14-2015.4.17)] 2015 IEEE Pacific Visualization Symposium (</a:t>
            </a: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PacificVis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- Text visualization techniques: Taxonomy, visual survey, and community insights. , (), 117–121. </a:t>
            </a:r>
            <a:endParaRPr lang="en-GB" sz="900" dirty="0">
              <a:solidFill>
                <a:srgbClr val="3D3D3B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8"/>
              </a:rPr>
              <a:t>https://www.sbert.net/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Reimers, N., &amp; </a:t>
            </a: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Gurevych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 I. (2020). Making monolingual sentence embeddings multilingual using knowledge distillation. </a:t>
            </a: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arXiv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preprint arXiv:2004.09813., </a:t>
            </a:r>
          </a:p>
          <a:p>
            <a:pPr lvl="1">
              <a:buFont typeface="Wingdings" pitchFamily="2" charset="2"/>
              <a:buChar char="§"/>
            </a:pP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Reimers, N., &amp; </a:t>
            </a: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Gurevych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 I. (2019). Sentence-</a:t>
            </a: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bert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: Sentence embeddings using </a:t>
            </a: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siamese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bert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-networks. </a:t>
            </a:r>
            <a:r>
              <a:rPr lang="en-GB" sz="900" dirty="0" err="1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arXiv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preprint arXiv:1908.10084</a:t>
            </a:r>
          </a:p>
          <a:p>
            <a:pPr>
              <a:buFont typeface="Wingdings" pitchFamily="2" charset="2"/>
              <a:buChar char="§"/>
            </a:pP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Stanford CS224N: NLP with Deep Learning | Winter 2021</a:t>
            </a:r>
          </a:p>
          <a:p>
            <a:pPr lvl="1">
              <a:buFont typeface="Wingdings" pitchFamily="2" charset="2"/>
              <a:buChar char="§"/>
            </a:pP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9"/>
              </a:rPr>
              <a:t>https://www.youtube.com/watch?v=rmVRLeJRkl4&amp;list=PLoROMvodv4rOSH4v6133s9LFPRHjEmbmJ</a:t>
            </a:r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Joseph F. DeRose,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Jiayao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Wang, and Matthew Berger. 2020. Attention Flows: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Analyzing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Comparing Attention Mechanisms in Language Models. abs/2009.07053 (2020). arXiv:2009.07053 </a:t>
            </a:r>
            <a:r>
              <a:rPr lang="en-GB" sz="900" u="sng" strike="noStrike" dirty="0">
                <a:solidFill>
                  <a:srgbClr val="FF5252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hlinkClick r:id="rId10"/>
              </a:rPr>
              <a:t>https://arxiv.org/abs/2009.07053</a:t>
            </a:r>
            <a:r>
              <a:rPr lang="en-GB" sz="900" u="none" strike="noStrike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Cheonbok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Park,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Jaegul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Choo,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Inyoup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Na,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Yongjang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Jo,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Sungbok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Shin,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Jaehyo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Yoo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, Bum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Chul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Kwon, Jian Zhao,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Hyungjong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Noh, and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Yeonsoo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Lee. 2019. </a:t>
            </a:r>
            <a:r>
              <a:rPr lang="en-GB" sz="900" u="none" strike="noStrike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SANVis</a:t>
            </a:r>
            <a:r>
              <a:rPr lang="en-GB" sz="900" u="none" strike="noStrike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: Visual Analytics for Understanding Self-Attention Networks. In 30th IEEE Visualization Conf., IEEE VIS 2019 - Short Papers, 2019. IEEE, 146–150</a:t>
            </a:r>
            <a:r>
              <a:rPr lang="en-GB" sz="900" u="none" strike="noStrike" dirty="0">
                <a:solidFill>
                  <a:srgbClr val="424242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r>
              <a:rPr lang="en-GB" sz="900" u="none" strike="noStrike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900" u="sng" strike="noStrike" dirty="0">
                <a:solidFill>
                  <a:srgbClr val="FF5252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hlinkClick r:id="rId11"/>
              </a:rPr>
              <a:t>https://doi.org/10.1109/VISUAL.2019.8933677</a:t>
            </a:r>
            <a:r>
              <a:rPr lang="en-GB" sz="900" u="none" strike="noStrike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 </a:t>
            </a:r>
            <a:endParaRPr lang="en-GB" sz="900" u="none" strike="noStrike" dirty="0">
              <a:solidFill>
                <a:srgbClr val="424242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650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09E7-73D5-B264-9CC6-33CE7E34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Scope &amp; Agenda for today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3A6CC4-FF39-B3E9-EDA5-9EC9B9E91D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145934"/>
              </p:ext>
            </p:extLst>
          </p:nvPr>
        </p:nvGraphicFramePr>
        <p:xfrm>
          <a:off x="582761" y="1676403"/>
          <a:ext cx="5683800" cy="245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283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52E9-A91B-BE53-BFAE-DCE0AD72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D9FDD-E473-99BA-E35C-7A5186131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5186"/>
            <a:ext cx="10515600" cy="5510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dirty="0">
                <a:hlinkClick r:id="rId3"/>
              </a:rPr>
              <a:t>http://bit.ly/3FanvjI</a:t>
            </a:r>
            <a:r>
              <a:rPr lang="en-GB" sz="2000" dirty="0"/>
              <a:t> </a:t>
            </a:r>
            <a:endParaRPr lang="en-GB" sz="2000" dirty="0">
              <a:hlinkClick r:id="rId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E426F-7793-EA23-475C-1AF61871B1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85170" y="2653526"/>
            <a:ext cx="2621660" cy="26216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498352-6A6B-6083-7C2A-4F394D36B3F7}"/>
              </a:ext>
            </a:extLst>
          </p:cNvPr>
          <p:cNvSpPr txBox="1">
            <a:spLocks/>
          </p:cNvSpPr>
          <p:nvPr/>
        </p:nvSpPr>
        <p:spPr>
          <a:xfrm>
            <a:off x="836149" y="2004764"/>
            <a:ext cx="10515600" cy="551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0" lang="de-AT" sz="2000" i="0" u="none" strike="noStrike" kern="1200" cap="none" spc="0" normalizeH="0" baseline="0" noProof="0" dirty="0" err="1">
                <a:ln>
                  <a:noFill/>
                </a:ln>
                <a:solidFill>
                  <a:srgbClr val="3D3D3B"/>
                </a:solidFill>
                <a:effectLst/>
                <a:uLnTx/>
                <a:uFillTx/>
                <a:latin typeface="Roboto Light" panose="02000000000000000000" pitchFamily="2" charset="0"/>
                <a:cs typeface="Roboto Light" panose="02000000000000000000" pitchFamily="2" charset="0"/>
              </a:rPr>
              <a:t>Slido</a:t>
            </a:r>
            <a:r>
              <a:rPr kumimoji="0" lang="de-AT" sz="2000" i="0" u="none" strike="noStrike" kern="1200" cap="none" spc="0" normalizeH="0" baseline="0" noProof="0" dirty="0">
                <a:ln>
                  <a:noFill/>
                </a:ln>
                <a:solidFill>
                  <a:srgbClr val="3D3D3B"/>
                </a:solidFill>
                <a:effectLst/>
                <a:uLnTx/>
                <a:uFillTx/>
                <a:latin typeface="Roboto Light" panose="02000000000000000000" pitchFamily="2" charset="0"/>
                <a:cs typeface="Roboto Light" panose="02000000000000000000" pitchFamily="2" charset="0"/>
              </a:rPr>
              <a:t>: </a:t>
            </a:r>
            <a:r>
              <a:rPr kumimoji="0" lang="de-AT" sz="2000" i="0" u="none" strike="noStrike" kern="1200" cap="none" spc="0" normalizeH="0" baseline="0" noProof="0" dirty="0" err="1">
                <a:ln>
                  <a:noFill/>
                </a:ln>
                <a:solidFill>
                  <a:srgbClr val="3D3D3B"/>
                </a:solidFill>
                <a:effectLst/>
                <a:uLnTx/>
                <a:uFillTx/>
                <a:latin typeface="Roboto Light" panose="02000000000000000000" pitchFamily="2" charset="0"/>
                <a:cs typeface="Roboto Light" panose="02000000000000000000" pitchFamily="2" charset="0"/>
              </a:rPr>
              <a:t>What</a:t>
            </a:r>
            <a:r>
              <a:rPr kumimoji="0" lang="de-AT" sz="2000" i="0" u="none" strike="noStrike" kern="1200" cap="none" spc="0" normalizeH="0" baseline="0" noProof="0" dirty="0">
                <a:ln>
                  <a:noFill/>
                </a:ln>
                <a:solidFill>
                  <a:srgbClr val="3D3D3B"/>
                </a:solidFill>
                <a:effectLst/>
                <a:uLnTx/>
                <a:uFillTx/>
                <a:latin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kumimoji="0" lang="de-AT" sz="2000" i="0" u="none" strike="noStrike" kern="1200" cap="none" spc="0" normalizeH="0" baseline="0" noProof="0" dirty="0" err="1">
                <a:ln>
                  <a:noFill/>
                </a:ln>
                <a:solidFill>
                  <a:srgbClr val="3D3D3B"/>
                </a:solidFill>
                <a:effectLst/>
                <a:uLnTx/>
                <a:uFillTx/>
                <a:latin typeface="Roboto Light" panose="02000000000000000000" pitchFamily="2" charset="0"/>
                <a:cs typeface="Roboto Light" panose="02000000000000000000" pitchFamily="2" charset="0"/>
              </a:rPr>
              <a:t>is</a:t>
            </a:r>
            <a:r>
              <a:rPr kumimoji="0" lang="de-AT" sz="2000" i="0" u="none" strike="noStrike" kern="1200" cap="none" spc="0" normalizeH="0" baseline="0" noProof="0" dirty="0">
                <a:ln>
                  <a:noFill/>
                </a:ln>
                <a:solidFill>
                  <a:srgbClr val="3D3D3B"/>
                </a:solidFill>
                <a:effectLst/>
                <a:uLnTx/>
                <a:uFillTx/>
                <a:latin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kumimoji="0" lang="de-AT" sz="2000" i="0" u="none" strike="noStrike" kern="1200" cap="none" spc="0" normalizeH="0" baseline="0" noProof="0" dirty="0" err="1">
                <a:ln>
                  <a:noFill/>
                </a:ln>
                <a:solidFill>
                  <a:srgbClr val="3D3D3B"/>
                </a:solidFill>
                <a:effectLst/>
                <a:uLnTx/>
                <a:uFillTx/>
                <a:latin typeface="Roboto Light" panose="02000000000000000000" pitchFamily="2" charset="0"/>
                <a:cs typeface="Roboto Light" panose="02000000000000000000" pitchFamily="2" charset="0"/>
              </a:rPr>
              <a:t>your</a:t>
            </a:r>
            <a:r>
              <a:rPr kumimoji="0" lang="de-AT" sz="2000" i="0" u="none" strike="noStrike" kern="1200" cap="none" spc="0" normalizeH="0" baseline="0" noProof="0" dirty="0">
                <a:ln>
                  <a:noFill/>
                </a:ln>
                <a:solidFill>
                  <a:srgbClr val="3D3D3B"/>
                </a:solidFill>
                <a:effectLst/>
                <a:uLnTx/>
                <a:uFillTx/>
                <a:latin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kumimoji="0" lang="de-AT" sz="2000" i="0" u="none" strike="noStrike" kern="1200" cap="none" spc="0" normalizeH="0" baseline="0" noProof="0" dirty="0" err="1">
                <a:ln>
                  <a:noFill/>
                </a:ln>
                <a:solidFill>
                  <a:srgbClr val="3D3D3B"/>
                </a:solidFill>
                <a:effectLst/>
                <a:uLnTx/>
                <a:uFillTx/>
                <a:latin typeface="Roboto Light" panose="02000000000000000000" pitchFamily="2" charset="0"/>
                <a:cs typeface="Roboto Light" panose="02000000000000000000" pitchFamily="2" charset="0"/>
              </a:rPr>
              <a:t>background</a:t>
            </a:r>
            <a:r>
              <a:rPr kumimoji="0" lang="de-AT" sz="2000" i="0" u="none" strike="noStrike" kern="1200" cap="none" spc="0" normalizeH="0" baseline="0" noProof="0" dirty="0">
                <a:ln>
                  <a:noFill/>
                </a:ln>
                <a:solidFill>
                  <a:srgbClr val="3D3D3B"/>
                </a:solidFill>
                <a:effectLst/>
                <a:uLnTx/>
                <a:uFillTx/>
                <a:latin typeface="Roboto Light" panose="02000000000000000000" pitchFamily="2" charset="0"/>
                <a:cs typeface="Roboto Light" panose="02000000000000000000" pitchFamily="2" charset="0"/>
              </a:rPr>
              <a:t>?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31699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62D0F-D832-3599-D127-1C68485F2C0E}"/>
              </a:ext>
            </a:extLst>
          </p:cNvPr>
          <p:cNvSpPr txBox="1"/>
          <p:nvPr/>
        </p:nvSpPr>
        <p:spPr>
          <a:xfrm>
            <a:off x="3046927" y="2367171"/>
            <a:ext cx="6098146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T" sz="2400" b="1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 1</a:t>
            </a:r>
          </a:p>
          <a:p>
            <a:pPr algn="ctr"/>
            <a:r>
              <a:rPr lang="en-AT" sz="44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Language </a:t>
            </a:r>
          </a:p>
          <a:p>
            <a:pPr algn="ctr"/>
            <a:r>
              <a:rPr lang="en-AT" sz="44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Text?</a:t>
            </a:r>
          </a:p>
        </p:txBody>
      </p:sp>
    </p:spTree>
    <p:extLst>
      <p:ext uri="{BB962C8B-B14F-4D97-AF65-F5344CB8AC3E}">
        <p14:creationId xmlns:p14="http://schemas.microsoft.com/office/powerpoint/2010/main" val="331796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with headphones around neck seated on sofa, reading book on lap, with laptop and books to the side on sofa">
            <a:extLst>
              <a:ext uri="{FF2B5EF4-FFF2-40B4-BE49-F238E27FC236}">
                <a16:creationId xmlns:a16="http://schemas.microsoft.com/office/drawing/2014/main" id="{5379496D-7C7D-A955-50C7-43B5C9AD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16051" y="1874477"/>
            <a:ext cx="5739950" cy="38304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96289-6121-6058-FE60-330D6A2E14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16050" y="1873139"/>
            <a:ext cx="5739951" cy="3830440"/>
          </a:xfrm>
        </p:spPr>
        <p:txBody>
          <a:bodyPr/>
          <a:lstStyle/>
          <a:p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466D32-103C-838D-379C-6FA987B9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Why is text data important?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6EC7A1A-FE12-B284-EA46-F369663F8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6050" y="1847380"/>
            <a:ext cx="5683800" cy="388463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AT" sz="1700" dirty="0"/>
              <a:t>Text data is everywhere: Reviews, Social Media, Newspaper, Chats, Political documents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We communicate with text</a:t>
            </a:r>
          </a:p>
          <a:p>
            <a:pPr>
              <a:buFont typeface="Wingdings" pitchFamily="2" charset="2"/>
              <a:buChar char="§"/>
            </a:pPr>
            <a:r>
              <a:rPr lang="en-AT" sz="1700" dirty="0"/>
              <a:t>T</a:t>
            </a:r>
            <a:r>
              <a:rPr lang="en-GB" sz="1700" dirty="0"/>
              <a:t>h</a:t>
            </a:r>
            <a:r>
              <a:rPr lang="en-AT" sz="1700" dirty="0"/>
              <a:t>ere is (most of the times) a lot of information in text data about</a:t>
            </a:r>
          </a:p>
          <a:p>
            <a:pPr lvl="1">
              <a:buFont typeface="Wingdings" pitchFamily="2" charset="2"/>
              <a:buChar char="§"/>
            </a:pPr>
            <a:r>
              <a:rPr lang="en-AT" sz="1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we want</a:t>
            </a:r>
          </a:p>
          <a:p>
            <a:pPr lvl="1">
              <a:buFont typeface="Wingdings" pitchFamily="2" charset="2"/>
              <a:buChar char="§"/>
            </a:pPr>
            <a:r>
              <a:rPr lang="en-GB" sz="1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</a:t>
            </a:r>
            <a:r>
              <a:rPr lang="en-AT" sz="1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ow we feel</a:t>
            </a:r>
          </a:p>
          <a:p>
            <a:pPr lvl="1">
              <a:buFont typeface="Wingdings" pitchFamily="2" charset="2"/>
              <a:buChar char="§"/>
            </a:pPr>
            <a:r>
              <a:rPr lang="en-GB" sz="1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</a:t>
            </a:r>
            <a:r>
              <a:rPr lang="en-AT" sz="1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ow we think</a:t>
            </a:r>
          </a:p>
          <a:p>
            <a:pPr lvl="1">
              <a:buFont typeface="Wingdings" pitchFamily="2" charset="2"/>
              <a:buChar char="§"/>
            </a:pPr>
            <a:r>
              <a:rPr lang="en-GB" sz="1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AT" sz="1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otential plagiasm</a:t>
            </a:r>
          </a:p>
          <a:p>
            <a:pPr lvl="1">
              <a:buFont typeface="Wingdings" pitchFamily="2" charset="2"/>
              <a:buChar char="§"/>
            </a:pPr>
            <a:r>
              <a:rPr lang="en-AT" sz="1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….</a:t>
            </a:r>
          </a:p>
          <a:p>
            <a:pPr lvl="1">
              <a:buFont typeface="Wingdings" pitchFamily="2" charset="2"/>
              <a:buChar char="§"/>
            </a:pPr>
            <a:endParaRPr lang="en-AT" sz="13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1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EF49F1A-3CCB-2DDF-0DD4-33BE06CDF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761332"/>
            <a:ext cx="5739951" cy="36500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080E61-9EF7-D9BF-42B2-D14E7AB9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Example Use Case: Literature Fingerprinting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92217-0406-2541-3760-D69FF7036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0710"/>
            <a:ext cx="5683800" cy="149250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characterize a text and a writing style</a:t>
            </a:r>
          </a:p>
          <a:p>
            <a:pPr>
              <a:buFont typeface="Wingdings" pitchFamily="2" charset="2"/>
              <a:buChar char="§"/>
            </a:pPr>
            <a:r>
              <a:rPr lang="en-GB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assign and obtain “fingerprints” of an author</a:t>
            </a:r>
          </a:p>
          <a:p>
            <a:pPr>
              <a:buFont typeface="Wingdings" pitchFamily="2" charset="2"/>
              <a:buChar char="§"/>
            </a:pPr>
            <a:r>
              <a:rPr lang="en-GB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Authorship Attribution</a:t>
            </a:r>
          </a:p>
          <a:p>
            <a:pPr>
              <a:buFont typeface="Wingdings" pitchFamily="2" charset="2"/>
              <a:buChar char="§"/>
            </a:pPr>
            <a:r>
              <a:rPr lang="en-GB" sz="1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Plagiarism Checks</a:t>
            </a:r>
            <a:endParaRPr lang="en-GB" sz="1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73458-0EA1-0D96-C054-A15303198D17}"/>
              </a:ext>
            </a:extLst>
          </p:cNvPr>
          <p:cNvSpPr txBox="1"/>
          <p:nvPr/>
        </p:nvSpPr>
        <p:spPr>
          <a:xfrm>
            <a:off x="1065654" y="6186419"/>
            <a:ext cx="1060216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See: Literature Fingerprinting: A New Method for Visual Literary Analysis: </a:t>
            </a:r>
            <a:r>
              <a:rPr lang="en-GB" sz="9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https://ieeexplore.ieee.org/abstract/document/4389004</a:t>
            </a:r>
            <a:endParaRPr lang="en-GB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AT" sz="105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C86DFDD-7FC0-2BA6-CEBF-42D2A0783991}"/>
              </a:ext>
            </a:extLst>
          </p:cNvPr>
          <p:cNvSpPr txBox="1">
            <a:spLocks/>
          </p:cNvSpPr>
          <p:nvPr/>
        </p:nvSpPr>
        <p:spPr>
          <a:xfrm>
            <a:off x="6172200" y="3756301"/>
            <a:ext cx="5683800" cy="1492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Symbol" pitchFamily="2" charset="2"/>
              <a:buChar char="-"/>
              <a:defRPr sz="2000" b="0" i="0" kern="120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Roboto Light" panose="020000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2" charset="2"/>
              <a:buNone/>
            </a:pPr>
            <a:endParaRPr lang="en-GB" sz="1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C070E1-4495-6A07-D271-F41330C4C296}"/>
              </a:ext>
            </a:extLst>
          </p:cNvPr>
          <p:cNvCxnSpPr>
            <a:cxnSpLocks/>
          </p:cNvCxnSpPr>
          <p:nvPr/>
        </p:nvCxnSpPr>
        <p:spPr>
          <a:xfrm>
            <a:off x="6170225" y="3431972"/>
            <a:ext cx="495695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08721DC-D27A-6CE0-0432-CAC8CE6160AD}"/>
              </a:ext>
            </a:extLst>
          </p:cNvPr>
          <p:cNvSpPr txBox="1">
            <a:spLocks/>
          </p:cNvSpPr>
          <p:nvPr/>
        </p:nvSpPr>
        <p:spPr>
          <a:xfrm>
            <a:off x="6170225" y="3600023"/>
            <a:ext cx="5683800" cy="1492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Symbol" pitchFamily="2" charset="2"/>
              <a:buChar char="-"/>
              <a:defRPr sz="2000" b="0" i="0" kern="1200">
                <a:solidFill>
                  <a:srgbClr val="3D3D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Roboto Light" panose="020000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1700" dirty="0"/>
              <a:t>We can spot differences between the two authors</a:t>
            </a:r>
          </a:p>
          <a:p>
            <a:pPr>
              <a:buFont typeface="Wingdings" pitchFamily="2" charset="2"/>
              <a:buChar char="§"/>
            </a:pPr>
            <a:r>
              <a:rPr lang="en-GB" sz="1700" dirty="0"/>
              <a:t>Something special about “The Adventures of Huckleberry Finn”</a:t>
            </a:r>
            <a:br>
              <a:rPr lang="en-GB" sz="2100" dirty="0"/>
            </a:br>
            <a:r>
              <a:rPr lang="en-GB" sz="1700" dirty="0">
                <a:sym typeface="Wingdings" pitchFamily="2" charset="2"/>
              </a:rPr>
              <a:t> Reason unclear, maybe Ghost Writer?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92558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3021-0B11-0227-F7D4-755062AA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</a:t>
            </a:r>
            <a:r>
              <a:rPr lang="en-GB" dirty="0"/>
              <a:t>h</a:t>
            </a:r>
            <a:r>
              <a:rPr lang="en-AT" dirty="0"/>
              <a:t>at is text?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93B23-EA3C-4ADB-95C4-DD8582497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16615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B667-EE4E-4FFB-5684-7099108D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What </a:t>
            </a:r>
            <a:r>
              <a:rPr lang="en-GB" dirty="0"/>
              <a:t>is language?</a:t>
            </a:r>
            <a:endParaRPr lang="en-AT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969F3F8D-812E-D047-A0FD-05D2E00A89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4185" y="1822450"/>
            <a:ext cx="5384800" cy="3213100"/>
          </a:xfr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FFAF866-BBF2-D5AE-4E9C-4DAEACF15B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4757104"/>
              </p:ext>
            </p:extLst>
          </p:nvPr>
        </p:nvGraphicFramePr>
        <p:xfrm>
          <a:off x="6169029" y="1999131"/>
          <a:ext cx="5683800" cy="2122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365456"/>
      </p:ext>
    </p:extLst>
  </p:cSld>
  <p:clrMapOvr>
    <a:masterClrMapping/>
  </p:clrMapOvr>
</p:sld>
</file>

<file path=ppt/theme/theme1.xml><?xml version="1.0" encoding="utf-8"?>
<a:theme xmlns:a="http://schemas.openxmlformats.org/drawingml/2006/main" name="1_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lienmaster CorrelAid-3" id="{1F5B56BD-3B35-0242-9881-0295D4C19A4C}" vid="{36DCF48B-1261-4C41-8B8F-998AC4BF1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6156</TotalTime>
  <Words>1611</Words>
  <Application>Microsoft Macintosh PowerPoint</Application>
  <PresentationFormat>Widescreen</PresentationFormat>
  <Paragraphs>176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Helvetica Neue</vt:lpstr>
      <vt:lpstr>HELVETICA NEUE LIGHT</vt:lpstr>
      <vt:lpstr>HELVETICA NEUE LIGHT</vt:lpstr>
      <vt:lpstr>Roboto</vt:lpstr>
      <vt:lpstr>Roboto Light</vt:lpstr>
      <vt:lpstr>Symbol</vt:lpstr>
      <vt:lpstr>Wingdings</vt:lpstr>
      <vt:lpstr>1_CorrelAid</vt:lpstr>
      <vt:lpstr>Text Data Visualisations</vt:lpstr>
      <vt:lpstr>Who Am I?</vt:lpstr>
      <vt:lpstr>Scope &amp; Agenda for today</vt:lpstr>
      <vt:lpstr>Who are you?</vt:lpstr>
      <vt:lpstr>PowerPoint Presentation</vt:lpstr>
      <vt:lpstr>Why is text data important?</vt:lpstr>
      <vt:lpstr>Example Use Case: Literature Fingerprinting</vt:lpstr>
      <vt:lpstr>What is text?</vt:lpstr>
      <vt:lpstr>What is language?</vt:lpstr>
      <vt:lpstr>PowerPoint Presentation</vt:lpstr>
      <vt:lpstr>Why is text so difficult to work with?</vt:lpstr>
      <vt:lpstr>PowerPoint Presentation</vt:lpstr>
      <vt:lpstr>How can we visualize text data?</vt:lpstr>
      <vt:lpstr>What features can be extracted?</vt:lpstr>
      <vt:lpstr>Text Analysis Pipeline</vt:lpstr>
      <vt:lpstr>Text Analysis Pipeline</vt:lpstr>
      <vt:lpstr>(Contextualized) Language Models - Transformer</vt:lpstr>
      <vt:lpstr>Text Visualizations in Research (XAI)</vt:lpstr>
      <vt:lpstr>PowerPoint Presentation</vt:lpstr>
      <vt:lpstr>PowerPoint Presentation</vt:lpstr>
      <vt:lpstr>Refferences and 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CorrelAidX Austria - Web Visualisations</dc:title>
  <dc:creator>Kerl, Tilman</dc:creator>
  <cp:lastModifiedBy>Kerl, Tilman</cp:lastModifiedBy>
  <cp:revision>20</cp:revision>
  <cp:lastPrinted>2022-12-06T12:45:49Z</cp:lastPrinted>
  <dcterms:created xsi:type="dcterms:W3CDTF">2022-10-28T10:05:32Z</dcterms:created>
  <dcterms:modified xsi:type="dcterms:W3CDTF">2022-12-06T20:00:41Z</dcterms:modified>
</cp:coreProperties>
</file>